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78"/>
  </p:notesMasterIdLst>
  <p:handoutMasterIdLst>
    <p:handoutMasterId r:id="rId79"/>
  </p:handoutMasterIdLst>
  <p:sldIdLst>
    <p:sldId id="274" r:id="rId3"/>
    <p:sldId id="441" r:id="rId4"/>
    <p:sldId id="556" r:id="rId5"/>
    <p:sldId id="442" r:id="rId6"/>
    <p:sldId id="443" r:id="rId7"/>
    <p:sldId id="444" r:id="rId8"/>
    <p:sldId id="445" r:id="rId9"/>
    <p:sldId id="447" r:id="rId10"/>
    <p:sldId id="449" r:id="rId11"/>
    <p:sldId id="488" r:id="rId12"/>
    <p:sldId id="487" r:id="rId13"/>
    <p:sldId id="451" r:id="rId14"/>
    <p:sldId id="452" r:id="rId15"/>
    <p:sldId id="453" r:id="rId16"/>
    <p:sldId id="454" r:id="rId17"/>
    <p:sldId id="456" r:id="rId18"/>
    <p:sldId id="457" r:id="rId19"/>
    <p:sldId id="490" r:id="rId20"/>
    <p:sldId id="489" r:id="rId21"/>
    <p:sldId id="459" r:id="rId22"/>
    <p:sldId id="491" r:id="rId23"/>
    <p:sldId id="460" r:id="rId24"/>
    <p:sldId id="492" r:id="rId25"/>
    <p:sldId id="493" r:id="rId26"/>
    <p:sldId id="462" r:id="rId27"/>
    <p:sldId id="494" r:id="rId28"/>
    <p:sldId id="495" r:id="rId29"/>
    <p:sldId id="496" r:id="rId30"/>
    <p:sldId id="497" r:id="rId31"/>
    <p:sldId id="547" r:id="rId32"/>
    <p:sldId id="546" r:id="rId33"/>
    <p:sldId id="499" r:id="rId34"/>
    <p:sldId id="549" r:id="rId35"/>
    <p:sldId id="551" r:id="rId36"/>
    <p:sldId id="548" r:id="rId37"/>
    <p:sldId id="553" r:id="rId38"/>
    <p:sldId id="552" r:id="rId39"/>
    <p:sldId id="465" r:id="rId40"/>
    <p:sldId id="500" r:id="rId41"/>
    <p:sldId id="502" r:id="rId42"/>
    <p:sldId id="503" r:id="rId43"/>
    <p:sldId id="504" r:id="rId44"/>
    <p:sldId id="505" r:id="rId45"/>
    <p:sldId id="521" r:id="rId46"/>
    <p:sldId id="508" r:id="rId47"/>
    <p:sldId id="509" r:id="rId48"/>
    <p:sldId id="522" r:id="rId49"/>
    <p:sldId id="523" r:id="rId50"/>
    <p:sldId id="524" r:id="rId51"/>
    <p:sldId id="525" r:id="rId52"/>
    <p:sldId id="537" r:id="rId53"/>
    <p:sldId id="526" r:id="rId54"/>
    <p:sldId id="527" r:id="rId55"/>
    <p:sldId id="528" r:id="rId56"/>
    <p:sldId id="554" r:id="rId57"/>
    <p:sldId id="529" r:id="rId58"/>
    <p:sldId id="530" r:id="rId59"/>
    <p:sldId id="531" r:id="rId60"/>
    <p:sldId id="532" r:id="rId61"/>
    <p:sldId id="538" r:id="rId62"/>
    <p:sldId id="539" r:id="rId63"/>
    <p:sldId id="533" r:id="rId64"/>
    <p:sldId id="534" r:id="rId65"/>
    <p:sldId id="557" r:id="rId66"/>
    <p:sldId id="535" r:id="rId67"/>
    <p:sldId id="540" r:id="rId68"/>
    <p:sldId id="541" r:id="rId69"/>
    <p:sldId id="555" r:id="rId70"/>
    <p:sldId id="542" r:id="rId71"/>
    <p:sldId id="543" r:id="rId72"/>
    <p:sldId id="544" r:id="rId73"/>
    <p:sldId id="545" r:id="rId74"/>
    <p:sldId id="484" r:id="rId75"/>
    <p:sldId id="439" r:id="rId76"/>
    <p:sldId id="440" r:id="rId7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EC9"/>
    <a:srgbClr val="603A14"/>
    <a:srgbClr val="F8DC9E"/>
    <a:srgbClr val="EE792A"/>
    <a:srgbClr val="E85C0E"/>
    <a:srgbClr val="BAB398"/>
    <a:srgbClr val="ADA485"/>
    <a:srgbClr val="C6C0AA"/>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41" autoAdjust="0"/>
    <p:restoredTop sz="99410" autoAdjust="0"/>
  </p:normalViewPr>
  <p:slideViewPr>
    <p:cSldViewPr>
      <p:cViewPr>
        <p:scale>
          <a:sx n="70" d="100"/>
          <a:sy n="70" d="100"/>
        </p:scale>
        <p:origin x="438" y="114"/>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22-07-2014</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22-07-2014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3755897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95296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8604E88C-98D7-45F1-9AD5-F0E8B4497201}" type="slidenum">
              <a:rPr lang="en-US"/>
              <a:pPr/>
              <a:t>38</a:t>
            </a:fld>
            <a:r>
              <a:rPr lang="en-US" dirty="0"/>
              <a:t>##</a:t>
            </a:r>
          </a:p>
        </p:txBody>
      </p:sp>
      <p:sp>
        <p:nvSpPr>
          <p:cNvPr id="483330" name="Rectangle 2"/>
          <p:cNvSpPr>
            <a:spLocks noGrp="1" noRot="1" noChangeAspect="1" noChangeArrowheads="1" noTextEdit="1"/>
          </p:cNvSpPr>
          <p:nvPr>
            <p:ph type="sldImg"/>
          </p:nvPr>
        </p:nvSpPr>
        <p:spPr>
          <a:xfrm>
            <a:off x="382588" y="685800"/>
            <a:ext cx="6092825" cy="3429000"/>
          </a:xfrm>
          <a:ln/>
        </p:spPr>
      </p:sp>
      <p:sp>
        <p:nvSpPr>
          <p:cNvPr id="48333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811178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44</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74</a:t>
            </a:fld>
            <a:endParaRPr lang="en-US" dirty="0"/>
          </a:p>
        </p:txBody>
      </p:sp>
    </p:spTree>
    <p:extLst>
      <p:ext uri="{BB962C8B-B14F-4D97-AF65-F5344CB8AC3E}">
        <p14:creationId xmlns:p14="http://schemas.microsoft.com/office/powerpoint/2010/main" val="3176167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75</a:t>
            </a:fld>
            <a:endParaRPr lang="en-US" dirty="0"/>
          </a:p>
        </p:txBody>
      </p:sp>
    </p:spTree>
    <p:extLst>
      <p:ext uri="{BB962C8B-B14F-4D97-AF65-F5344CB8AC3E}">
        <p14:creationId xmlns:p14="http://schemas.microsoft.com/office/powerpoint/2010/main" val="65178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A9479A0-BDBE-4071-837B-4A4AD4FDA879}"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99774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1C7565E-DDDC-426D-8B7D-F956FBEF309F}" type="slidenum">
              <a:rPr lang="en-US"/>
              <a:pPr/>
              <a:t>5</a:t>
            </a:fld>
            <a:r>
              <a:rPr lang="en-US" dirty="0"/>
              <a:t>##</a:t>
            </a:r>
          </a:p>
        </p:txBody>
      </p:sp>
      <p:sp>
        <p:nvSpPr>
          <p:cNvPr id="431106" name="Rectangle 2"/>
          <p:cNvSpPr>
            <a:spLocks noGrp="1" noRot="1" noChangeAspect="1" noChangeArrowheads="1" noTextEdit="1"/>
          </p:cNvSpPr>
          <p:nvPr>
            <p:ph type="sldImg"/>
          </p:nvPr>
        </p:nvSpPr>
        <p:spPr>
          <a:xfrm>
            <a:off x="382588" y="685800"/>
            <a:ext cx="6092825" cy="3429000"/>
          </a:xfrm>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087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73858A0-FBDC-4166-BF45-231080A817FE}" type="slidenum">
              <a:rPr lang="en-US"/>
              <a:pPr/>
              <a:t>8</a:t>
            </a:fld>
            <a:r>
              <a:rPr lang="en-US" dirty="0"/>
              <a:t>##</a:t>
            </a:r>
          </a:p>
        </p:txBody>
      </p:sp>
      <p:sp>
        <p:nvSpPr>
          <p:cNvPr id="437250" name="Rectangle 2"/>
          <p:cNvSpPr>
            <a:spLocks noGrp="1" noRot="1" noChangeAspect="1" noChangeArrowheads="1" noTextEdit="1"/>
          </p:cNvSpPr>
          <p:nvPr>
            <p:ph type="sldImg"/>
          </p:nvPr>
        </p:nvSpPr>
        <p:spPr>
          <a:xfrm>
            <a:off x="382588" y="685800"/>
            <a:ext cx="6092825" cy="3429000"/>
          </a:xfrm>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475813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559C514-A489-449D-B8EC-00631DF43C54}" type="slidenum">
              <a:rPr lang="en-US"/>
              <a:pPr/>
              <a:t>13</a:t>
            </a:fld>
            <a:r>
              <a:rPr lang="en-US" dirty="0"/>
              <a:t>##</a:t>
            </a:r>
          </a:p>
        </p:txBody>
      </p:sp>
      <p:sp>
        <p:nvSpPr>
          <p:cNvPr id="537602" name="Rectangle 2"/>
          <p:cNvSpPr>
            <a:spLocks noGrp="1" noRot="1" noChangeAspect="1" noChangeArrowheads="1" noTextEdit="1"/>
          </p:cNvSpPr>
          <p:nvPr>
            <p:ph type="sldImg"/>
          </p:nvPr>
        </p:nvSpPr>
        <p:spPr>
          <a:xfrm>
            <a:off x="382588" y="685800"/>
            <a:ext cx="6092825" cy="3429000"/>
          </a:xfrm>
          <a:ln/>
        </p:spPr>
      </p:sp>
      <p:sp>
        <p:nvSpPr>
          <p:cNvPr id="53760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562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579C66E-5DDF-442F-824E-812718AA564C}" type="slidenum">
              <a:rPr lang="en-US"/>
              <a:pPr/>
              <a:t>14</a:t>
            </a:fld>
            <a:r>
              <a:rPr lang="en-US" dirty="0"/>
              <a:t>##</a:t>
            </a:r>
          </a:p>
        </p:txBody>
      </p:sp>
      <p:sp>
        <p:nvSpPr>
          <p:cNvPr id="442370" name="Rectangle 2"/>
          <p:cNvSpPr>
            <a:spLocks noGrp="1" noRot="1" noChangeAspect="1" noChangeArrowheads="1" noTextEdit="1"/>
          </p:cNvSpPr>
          <p:nvPr>
            <p:ph type="sldImg"/>
          </p:nvPr>
        </p:nvSpPr>
        <p:spPr>
          <a:xfrm>
            <a:off x="382588" y="685800"/>
            <a:ext cx="6092825" cy="3429000"/>
          </a:xfrm>
          <a:ln/>
        </p:spPr>
      </p:sp>
      <p:sp>
        <p:nvSpPr>
          <p:cNvPr id="44237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820533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0FDC70C-8DB9-422C-9342-7FF19081608B}" type="slidenum">
              <a:rPr lang="en-US"/>
              <a:pPr/>
              <a:t>16</a:t>
            </a:fld>
            <a:r>
              <a:rPr lang="en-US" dirty="0"/>
              <a:t>##</a:t>
            </a:r>
          </a:p>
        </p:txBody>
      </p:sp>
      <p:sp>
        <p:nvSpPr>
          <p:cNvPr id="475138" name="Rectangle 2"/>
          <p:cNvSpPr>
            <a:spLocks noGrp="1" noRot="1" noChangeAspect="1" noChangeArrowheads="1" noTextEdit="1"/>
          </p:cNvSpPr>
          <p:nvPr>
            <p:ph type="sldImg"/>
          </p:nvPr>
        </p:nvSpPr>
        <p:spPr>
          <a:xfrm>
            <a:off x="382588" y="685800"/>
            <a:ext cx="6092825" cy="3429000"/>
          </a:xfrm>
          <a:ln/>
        </p:spPr>
      </p:sp>
      <p:sp>
        <p:nvSpPr>
          <p:cNvPr id="4751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90280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3EE976E-4A6E-47DD-94F4-B83863275282}" type="slidenum">
              <a:rPr lang="en-US"/>
              <a:pPr/>
              <a:t>20</a:t>
            </a:fld>
            <a:r>
              <a:rPr lang="en-US" dirty="0"/>
              <a:t>##</a:t>
            </a:r>
          </a:p>
        </p:txBody>
      </p:sp>
      <p:sp>
        <p:nvSpPr>
          <p:cNvPr id="539650" name="Rectangle 2"/>
          <p:cNvSpPr>
            <a:spLocks noGrp="1" noRot="1" noChangeAspect="1" noChangeArrowheads="1" noTextEdit="1"/>
          </p:cNvSpPr>
          <p:nvPr>
            <p:ph type="sldImg"/>
          </p:nvPr>
        </p:nvSpPr>
        <p:spPr>
          <a:xfrm>
            <a:off x="382588" y="685800"/>
            <a:ext cx="6092825" cy="3429000"/>
          </a:xfrm>
          <a:ln/>
        </p:spPr>
      </p:sp>
      <p:sp>
        <p:nvSpPr>
          <p:cNvPr id="5396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635670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FFA0E73-83D6-4C48-9C95-D4583FB2310E}" type="slidenum">
              <a:rPr lang="en-US"/>
              <a:pPr/>
              <a:t>22</a:t>
            </a:fld>
            <a:r>
              <a:rPr lang="en-US" dirty="0"/>
              <a:t>##</a:t>
            </a:r>
          </a:p>
        </p:txBody>
      </p:sp>
      <p:sp>
        <p:nvSpPr>
          <p:cNvPr id="462850" name="Rectangle 2"/>
          <p:cNvSpPr>
            <a:spLocks noGrp="1" noRot="1" noChangeAspect="1" noChangeArrowheads="1" noTextEdit="1"/>
          </p:cNvSpPr>
          <p:nvPr>
            <p:ph type="sldImg"/>
          </p:nvPr>
        </p:nvSpPr>
        <p:spPr>
          <a:xfrm>
            <a:off x="382588" y="685800"/>
            <a:ext cx="6092825" cy="3429000"/>
          </a:xfrm>
          <a:ln/>
        </p:spPr>
      </p:sp>
      <p:sp>
        <p:nvSpPr>
          <p:cNvPr id="4628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65499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22-07-2014</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373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437765" y="152400"/>
            <a:ext cx="9446339" cy="914400"/>
          </a:xfrm>
          <a:prstGeom prst="rect">
            <a:avLst/>
          </a:prstGeom>
        </p:spPr>
        <p:txBody>
          <a:bodyPr anchor="ctr" anchorCtr="0">
            <a:noAutofit/>
          </a:bodyPr>
          <a:lstStyle>
            <a:lvl1pPr>
              <a:lnSpc>
                <a:spcPts val="4000"/>
              </a:lnSpc>
              <a:defRPr sz="4000"/>
            </a:lvl1pPr>
          </a:lstStyle>
          <a:p>
            <a:r>
              <a:rPr lang="en-US" dirty="0" smtClean="0"/>
              <a:t>Presentation Title</a:t>
            </a:r>
            <a:endParaRPr lang="en-US" dirty="0"/>
          </a:p>
        </p:txBody>
      </p:sp>
      <p:sp>
        <p:nvSpPr>
          <p:cNvPr id="10" name="TextBox 9"/>
          <p:cNvSpPr txBox="1"/>
          <p:nvPr userDrawn="1"/>
        </p:nvSpPr>
        <p:spPr>
          <a:xfrm>
            <a:off x="1726750" y="2438401"/>
            <a:ext cx="8532178"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12606187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22-07-2014</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nakov.com/" TargetMode="External"/><Relationship Id="rId7" Type="http://schemas.openxmlformats.org/officeDocument/2006/relationships/hyperlink" Target="http://softuni.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creativecommons.org/licenses/by-nc-sa/4.0/" TargetMode="External"/><Relationship Id="rId4" Type="http://schemas.openxmlformats.org/officeDocument/2006/relationships/hyperlink" Target="http://softuni.bg/" TargetMode="External"/><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oftuni.bg/courses/csharp-basic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nakov.com/" TargetMode="External"/><Relationship Id="rId7" Type="http://schemas.openxmlformats.org/officeDocument/2006/relationships/hyperlink" Target="http://softuni.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creativecommons.org/licenses/by-nc-sa/4.0/" TargetMode="External"/><Relationship Id="rId4" Type="http://schemas.openxmlformats.org/officeDocument/2006/relationships/hyperlink" Target="http://softuni.bg/" TargetMode="External"/><Relationship Id="rId9"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softuni.bg/courses/javascript-basics/" TargetMode="Externa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73" TargetMode="Externa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Svetlin Nakov</a:t>
            </a:r>
            <a:endParaRPr lang="en-US" dirty="0"/>
          </a:p>
        </p:txBody>
      </p:sp>
      <p:sp>
        <p:nvSpPr>
          <p:cNvPr id="8" name="Text Placeholder 7"/>
          <p:cNvSpPr>
            <a:spLocks noGrp="1"/>
          </p:cNvSpPr>
          <p:nvPr>
            <p:ph type="body" sz="quarter" idx="13"/>
          </p:nvPr>
        </p:nvSpPr>
        <p:spPr/>
        <p:txBody>
          <a:bodyPr/>
          <a:lstStyle/>
          <a:p>
            <a:r>
              <a:rPr lang="en-US" dirty="0"/>
              <a:t>Technical </a:t>
            </a:r>
            <a:r>
              <a:rPr lang="en-US" dirty="0" smtClean="0"/>
              <a:t>Trainer</a:t>
            </a:r>
            <a:endParaRPr lang="en-US" dirty="0"/>
          </a:p>
        </p:txBody>
      </p:sp>
      <p:sp>
        <p:nvSpPr>
          <p:cNvPr id="9" name="Text Placeholder 8"/>
          <p:cNvSpPr>
            <a:spLocks noGrp="1"/>
          </p:cNvSpPr>
          <p:nvPr>
            <p:ph type="body" sz="quarter" idx="14"/>
          </p:nvPr>
        </p:nvSpPr>
        <p:spPr/>
        <p:txBody>
          <a:bodyPr/>
          <a:lstStyle/>
          <a:p>
            <a:r>
              <a:rPr lang="en-US" dirty="0" smtClean="0">
                <a:hlinkClick r:id="rId3"/>
              </a:rPr>
              <a:t>www.nakov.com</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a:xfrm>
            <a:off x="801061" y="5715000"/>
            <a:ext cx="3187613" cy="331235"/>
          </a:xfrm>
        </p:spPr>
        <p:txBody>
          <a:bodyPr/>
          <a:lstStyle/>
          <a:p>
            <a:r>
              <a:rPr lang="en-US" dirty="0">
                <a:hlinkClick r:id="rId4"/>
              </a:rPr>
              <a:t>http://</a:t>
            </a:r>
            <a:r>
              <a:rPr lang="en-US" dirty="0" smtClean="0">
                <a:hlinkClick r:id="rId4"/>
              </a:rPr>
              <a:t>softuni.bg</a:t>
            </a:r>
            <a:endParaRPr lang="en-US" dirty="0"/>
          </a:p>
        </p:txBody>
      </p:sp>
      <p:pic>
        <p:nvPicPr>
          <p:cNvPr id="1028" name="Picture 4" title="CC-BY-NC-SA License">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4" name="Picture 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
        <p:nvSpPr>
          <p:cNvPr id="50" name="Title 1"/>
          <p:cNvSpPr txBox="1">
            <a:spLocks/>
          </p:cNvSpPr>
          <p:nvPr/>
        </p:nvSpPr>
        <p:spPr>
          <a:xfrm>
            <a:off x="3275012" y="821708"/>
            <a:ext cx="8305800" cy="1064139"/>
          </a:xfrm>
          <a:prstGeom prst="rect">
            <a:avLst/>
          </a:prstGeom>
        </p:spPr>
        <p:txBody>
          <a:bodyPr vert="horz" lIns="0" tIns="0" rIns="0" bIns="0" rtlCol="0" anchor="ctr" anchorCtr="0">
            <a:normAutofit/>
          </a:bodyPr>
          <a:lstStyle>
            <a:lvl1pPr algn="r" defTabSz="1218987" rtl="0" eaLnBrk="1" latinLnBrk="0" hangingPunct="1">
              <a:lnSpc>
                <a:spcPct val="90000"/>
              </a:lnSpc>
              <a:spcBef>
                <a:spcPct val="0"/>
              </a:spcBef>
              <a:buNone/>
              <a:defRPr sz="5400" b="1" kern="1200">
                <a:solidFill>
                  <a:srgbClr val="F6D18E"/>
                </a:solidFill>
                <a:latin typeface="+mj-lt"/>
                <a:ea typeface="+mj-ea"/>
                <a:cs typeface="+mj-cs"/>
              </a:defRPr>
            </a:lvl1pPr>
          </a:lstStyle>
          <a:p>
            <a:r>
              <a:rPr lang="en-US" dirty="0" smtClean="0"/>
              <a:t>Functions and Objects</a:t>
            </a:r>
            <a:endParaRPr lang="en-US" dirty="0"/>
          </a:p>
        </p:txBody>
      </p:sp>
      <p:sp>
        <p:nvSpPr>
          <p:cNvPr id="51" name="Subtitle 2"/>
          <p:cNvSpPr txBox="1">
            <a:spLocks/>
          </p:cNvSpPr>
          <p:nvPr/>
        </p:nvSpPr>
        <p:spPr>
          <a:xfrm>
            <a:off x="3275012" y="1964708"/>
            <a:ext cx="8305800" cy="1298675"/>
          </a:xfrm>
          <a:prstGeom prst="rect">
            <a:avLst/>
          </a:prstGeom>
        </p:spPr>
        <p:txBody>
          <a:bodyPr vert="horz" lIns="0" tIns="0" rIns="0" bIns="0" rtlCol="0">
            <a:normAutofit/>
          </a:bodyPr>
          <a:lstStyle>
            <a:lvl1pPr marL="0" indent="0" algn="r" defTabSz="1218987" rtl="0" eaLnBrk="1" latinLnBrk="0" hangingPunct="1">
              <a:lnSpc>
                <a:spcPct val="105000"/>
              </a:lnSpc>
              <a:spcBef>
                <a:spcPts val="0"/>
              </a:spcBef>
              <a:spcAft>
                <a:spcPts val="600"/>
              </a:spcAft>
              <a:buClr>
                <a:srgbClr val="F2B254"/>
              </a:buClr>
              <a:buSzPct val="100000"/>
              <a:buFont typeface="Wingdings" panose="05000000000000000000" pitchFamily="2" charset="2"/>
              <a:buNone/>
              <a:defRPr sz="4000" b="0" kern="1200" cap="none" spc="200" baseline="0">
                <a:solidFill>
                  <a:schemeClr val="accent1"/>
                </a:solidFill>
                <a:latin typeface="+mn-lt"/>
                <a:ea typeface="+mn-ea"/>
                <a:cs typeface="+mn-cs"/>
              </a:defRPr>
            </a:lvl1pPr>
            <a:lvl2pPr marL="609493" indent="0" algn="ctr"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None/>
              <a:defRPr sz="3200" b="0" kern="1200">
                <a:solidFill>
                  <a:schemeClr val="tx1">
                    <a:tint val="75000"/>
                  </a:schemeClr>
                </a:solidFill>
                <a:latin typeface="+mn-lt"/>
                <a:ea typeface="+mn-ea"/>
                <a:cs typeface="+mn-cs"/>
              </a:defRPr>
            </a:lvl2pPr>
            <a:lvl3pPr marL="1218987" indent="0" algn="ctr"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None/>
              <a:defRPr sz="3000" b="0" kern="1200">
                <a:solidFill>
                  <a:schemeClr val="tx1">
                    <a:tint val="75000"/>
                  </a:schemeClr>
                </a:solidFill>
                <a:latin typeface="+mn-lt"/>
                <a:ea typeface="+mn-ea"/>
                <a:cs typeface="+mn-cs"/>
              </a:defRPr>
            </a:lvl3pPr>
            <a:lvl4pPr marL="1828480" indent="0" algn="ctr"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None/>
              <a:defRPr sz="2800" b="0" kern="1200">
                <a:solidFill>
                  <a:schemeClr val="tx1">
                    <a:tint val="75000"/>
                  </a:schemeClr>
                </a:solidFill>
                <a:latin typeface="+mn-lt"/>
                <a:ea typeface="+mn-ea"/>
                <a:cs typeface="+mn-cs"/>
              </a:defRPr>
            </a:lvl4pPr>
            <a:lvl5pPr marL="2437972" indent="0" algn="ctr"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None/>
              <a:defRPr sz="2600" b="0" kern="1200">
                <a:solidFill>
                  <a:schemeClr val="tx1">
                    <a:tint val="75000"/>
                  </a:schemeClr>
                </a:solidFill>
                <a:latin typeface="+mn-lt"/>
                <a:ea typeface="+mn-ea"/>
                <a:cs typeface="+mn-cs"/>
              </a:defRPr>
            </a:lvl5pPr>
            <a:lvl6pPr marL="3047466"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n-US" dirty="0"/>
              <a:t>Reusable </a:t>
            </a:r>
            <a:r>
              <a:rPr lang="en-US" dirty="0" smtClean="0"/>
              <a:t>Parts of Code</a:t>
            </a:r>
            <a:br>
              <a:rPr lang="en-US" dirty="0" smtClean="0"/>
            </a:br>
            <a:r>
              <a:rPr lang="en-US" dirty="0" smtClean="0"/>
              <a:t>Objects in JavaScript</a:t>
            </a:r>
            <a:endParaRPr lang="en-US" dirty="0"/>
          </a:p>
        </p:txBody>
      </p:sp>
      <p:pic>
        <p:nvPicPr>
          <p:cNvPr id="2" name="Picture 4" descr="http://www.codeepic.com/wp-content/uploads/2014/02/js-function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1384" y="3611972"/>
            <a:ext cx="7609428" cy="235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p:cNvSpPr>
            <a:spLocks noGrp="1"/>
          </p:cNvSpPr>
          <p:nvPr>
            <p:ph idx="1"/>
          </p:nvPr>
        </p:nvSpPr>
        <p:spPr/>
        <p:txBody>
          <a:bodyPr/>
          <a:lstStyle/>
          <a:p>
            <a:pPr>
              <a:lnSpc>
                <a:spcPct val="100000"/>
              </a:lnSpc>
            </a:pPr>
            <a:r>
              <a:rPr lang="en-US" dirty="0"/>
              <a:t>A function can be called from:</a:t>
            </a:r>
          </a:p>
          <a:p>
            <a:pPr lvl="1">
              <a:lnSpc>
                <a:spcPct val="100000"/>
              </a:lnSpc>
            </a:pPr>
            <a:r>
              <a:rPr lang="en-US" dirty="0"/>
              <a:t>Any other function</a:t>
            </a:r>
          </a:p>
          <a:p>
            <a:pPr lvl="1">
              <a:lnSpc>
                <a:spcPct val="100000"/>
              </a:lnSpc>
            </a:pPr>
            <a:r>
              <a:rPr lang="en-US" dirty="0"/>
              <a:t>Itself (process known as </a:t>
            </a:r>
            <a:r>
              <a:rPr lang="en-US" dirty="0">
                <a:solidFill>
                  <a:schemeClr val="tx2">
                    <a:lumMod val="75000"/>
                  </a:schemeClr>
                </a:solidFill>
              </a:rPr>
              <a:t>recursion</a:t>
            </a:r>
            <a:r>
              <a:rPr lang="en-US" dirty="0"/>
              <a:t>)</a:t>
            </a:r>
            <a:endParaRPr lang="bg-BG" dirty="0"/>
          </a:p>
        </p:txBody>
      </p:sp>
      <p:sp>
        <p:nvSpPr>
          <p:cNvPr id="4" name="Title 3"/>
          <p:cNvSpPr>
            <a:spLocks noGrp="1"/>
          </p:cNvSpPr>
          <p:nvPr>
            <p:ph type="title"/>
          </p:nvPr>
        </p:nvSpPr>
        <p:spPr/>
        <p:txBody>
          <a:bodyPr/>
          <a:lstStyle/>
          <a:p>
            <a:r>
              <a:rPr lang="en-US" dirty="0" smtClean="0"/>
              <a:t>Calling Functions (2)</a:t>
            </a:r>
            <a:endParaRPr lang="bg-BG" dirty="0"/>
          </a:p>
        </p:txBody>
      </p:sp>
      <p:sp>
        <p:nvSpPr>
          <p:cNvPr id="5" name="Rectangle 4"/>
          <p:cNvSpPr>
            <a:spLocks noChangeArrowheads="1"/>
          </p:cNvSpPr>
          <p:nvPr/>
        </p:nvSpPr>
        <p:spPr bwMode="auto">
          <a:xfrm>
            <a:off x="760412" y="3276600"/>
            <a:ext cx="10514012" cy="301980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noAutofit/>
          </a:bodyPr>
          <a:lstStyle/>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 {</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console.log('printed</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anotherPrint() {</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print();</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anotherPrint(); // recursion</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27561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12" y="4953000"/>
            <a:ext cx="9448800" cy="820600"/>
          </a:xfrm>
        </p:spPr>
        <p:txBody>
          <a:bodyPr/>
          <a:lstStyle/>
          <a:p>
            <a:r>
              <a:rPr lang="en-US" smtClean="0"/>
              <a:t>Declearing and Calling </a:t>
            </a:r>
            <a:r>
              <a:rPr lang="en-US"/>
              <a:t>Functions</a:t>
            </a:r>
            <a:endParaRPr lang="bg-BG"/>
          </a:p>
        </p:txBody>
      </p:sp>
      <p:sp>
        <p:nvSpPr>
          <p:cNvPr id="6" name="Text Placeholder 5"/>
          <p:cNvSpPr>
            <a:spLocks noGrp="1"/>
          </p:cNvSpPr>
          <p:nvPr>
            <p:ph type="body" idx="1"/>
          </p:nvPr>
        </p:nvSpPr>
        <p:spPr/>
        <p:txBody>
          <a:bodyPr/>
          <a:lstStyle/>
          <a:p>
            <a:r>
              <a:rPr lang="en-US" smtClean="0"/>
              <a:t>Live Demo</a:t>
            </a:r>
            <a:endParaRPr lang="bg-BG"/>
          </a:p>
        </p:txBody>
      </p:sp>
      <p:pic>
        <p:nvPicPr>
          <p:cNvPr id="5" name="Picture 2" descr="http://getbutterfly.com/wp-content/uploads/2012/03/javascript-global-vari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010" y="1143000"/>
            <a:ext cx="4648200" cy="3486150"/>
          </a:xfrm>
          <a:prstGeom prst="roundRect">
            <a:avLst>
              <a:gd name="adj" fmla="val 5697"/>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49944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0012" y="4767366"/>
            <a:ext cx="8938472" cy="820600"/>
          </a:xfrm>
        </p:spPr>
        <p:txBody>
          <a:bodyPr/>
          <a:lstStyle/>
          <a:p>
            <a:r>
              <a:rPr lang="en-US" dirty="0"/>
              <a:t>Functions with Parameters</a:t>
            </a:r>
            <a:endParaRPr lang="bg-BG" dirty="0"/>
          </a:p>
        </p:txBody>
      </p:sp>
      <p:sp>
        <p:nvSpPr>
          <p:cNvPr id="5" name="Text Placeholder 4"/>
          <p:cNvSpPr>
            <a:spLocks noGrp="1"/>
          </p:cNvSpPr>
          <p:nvPr>
            <p:ph type="body" idx="1"/>
          </p:nvPr>
        </p:nvSpPr>
        <p:spPr>
          <a:xfrm>
            <a:off x="1065212" y="5605566"/>
            <a:ext cx="9906000" cy="719034"/>
          </a:xfrm>
        </p:spPr>
        <p:txBody>
          <a:bodyPr/>
          <a:lstStyle/>
          <a:p>
            <a:r>
              <a:rPr lang="en-US" b="1" dirty="0">
                <a:effectLst>
                  <a:outerShdw blurRad="38100" dist="38100" dir="2700000" algn="tl">
                    <a:srgbClr val="000000">
                      <a:alpha val="43137"/>
                    </a:srgbClr>
                  </a:outerShdw>
                </a:effectLst>
              </a:rPr>
              <a:t>Passing Parameters and Returning </a:t>
            </a:r>
            <a:r>
              <a:rPr lang="en-US" b="1" dirty="0" smtClean="0">
                <a:effectLst>
                  <a:outerShdw blurRad="38100" dist="38100" dir="2700000" algn="tl">
                    <a:srgbClr val="000000">
                      <a:alpha val="43137"/>
                    </a:srgbClr>
                  </a:outerShdw>
                </a:effectLst>
              </a:rPr>
              <a:t>Values</a:t>
            </a:r>
            <a:endParaRPr lang="bg-BG" b="1" dirty="0">
              <a:effectLst>
                <a:outerShdw blurRad="38100" dist="38100" dir="2700000" algn="tl">
                  <a:srgbClr val="000000">
                    <a:alpha val="43137"/>
                  </a:srgbClr>
                </a:outerShdw>
              </a:effectLst>
            </a:endParaRPr>
          </a:p>
        </p:txBody>
      </p:sp>
      <p:pic>
        <p:nvPicPr>
          <p:cNvPr id="13" name="Picture 2" descr="Function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703" y="1056190"/>
            <a:ext cx="3960110" cy="3409020"/>
          </a:xfrm>
          <a:prstGeom prst="roundRect">
            <a:avLst>
              <a:gd name="adj" fmla="val 6641"/>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75157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100000"/>
              </a:lnSpc>
            </a:pPr>
            <a:r>
              <a:rPr lang="en-US" dirty="0"/>
              <a:t>To pass information to a function, you can use </a:t>
            </a:r>
            <a:r>
              <a:rPr lang="en-US" dirty="0" smtClean="0">
                <a:solidFill>
                  <a:schemeClr val="tx2">
                    <a:lumMod val="75000"/>
                  </a:schemeClr>
                </a:solidFill>
              </a:rPr>
              <a:t>parameters</a:t>
            </a:r>
          </a:p>
          <a:p>
            <a:pPr lvl="1">
              <a:lnSpc>
                <a:spcPct val="100000"/>
              </a:lnSpc>
            </a:pPr>
            <a:r>
              <a:rPr lang="en-US" dirty="0" smtClean="0">
                <a:solidFill>
                  <a:schemeClr val="tx2">
                    <a:lumMod val="75000"/>
                  </a:schemeClr>
                </a:solidFill>
              </a:rPr>
              <a:t>Parameters </a:t>
            </a:r>
            <a:r>
              <a:rPr lang="en-US" dirty="0"/>
              <a:t>accept input </a:t>
            </a:r>
            <a:r>
              <a:rPr lang="en-US" dirty="0" smtClean="0"/>
              <a:t>data in the function</a:t>
            </a:r>
          </a:p>
          <a:p>
            <a:pPr lvl="1">
              <a:lnSpc>
                <a:spcPct val="100000"/>
              </a:lnSpc>
            </a:pPr>
            <a:r>
              <a:rPr lang="en-US" dirty="0"/>
              <a:t>Each parameter </a:t>
            </a:r>
            <a:r>
              <a:rPr lang="en-US" dirty="0" smtClean="0"/>
              <a:t>has a </a:t>
            </a:r>
            <a:r>
              <a:rPr lang="en-US" dirty="0" smtClean="0">
                <a:solidFill>
                  <a:schemeClr val="tx2">
                    <a:lumMod val="75000"/>
                  </a:schemeClr>
                </a:solidFill>
              </a:rPr>
              <a:t>name</a:t>
            </a:r>
            <a:endParaRPr lang="en-US" dirty="0">
              <a:solidFill>
                <a:schemeClr val="tx2">
                  <a:lumMod val="75000"/>
                </a:schemeClr>
              </a:solidFill>
            </a:endParaRPr>
          </a:p>
          <a:p>
            <a:pPr lvl="1">
              <a:lnSpc>
                <a:spcPct val="100000"/>
              </a:lnSpc>
            </a:pPr>
            <a:r>
              <a:rPr lang="en-US" dirty="0" smtClean="0"/>
              <a:t>You </a:t>
            </a:r>
            <a:r>
              <a:rPr lang="en-US" dirty="0"/>
              <a:t>can pass </a:t>
            </a:r>
            <a:r>
              <a:rPr lang="en-US" dirty="0">
                <a:solidFill>
                  <a:schemeClr val="tx2">
                    <a:lumMod val="75000"/>
                  </a:schemeClr>
                </a:solidFill>
              </a:rPr>
              <a:t>zero</a:t>
            </a:r>
            <a:r>
              <a:rPr lang="en-US" dirty="0"/>
              <a:t> or </a:t>
            </a:r>
            <a:r>
              <a:rPr lang="en-US" dirty="0">
                <a:solidFill>
                  <a:schemeClr val="tx2">
                    <a:lumMod val="75000"/>
                  </a:schemeClr>
                </a:solidFill>
              </a:rPr>
              <a:t>several</a:t>
            </a:r>
            <a:r>
              <a:rPr lang="en-US" dirty="0"/>
              <a:t> input values</a:t>
            </a:r>
          </a:p>
          <a:p>
            <a:pPr lvl="1">
              <a:lnSpc>
                <a:spcPct val="100000"/>
              </a:lnSpc>
            </a:pPr>
            <a:r>
              <a:rPr lang="en-US" dirty="0" smtClean="0">
                <a:solidFill>
                  <a:schemeClr val="tx2">
                    <a:lumMod val="75000"/>
                  </a:schemeClr>
                </a:solidFill>
              </a:rPr>
              <a:t>Parameters</a:t>
            </a:r>
            <a:r>
              <a:rPr lang="en-US" dirty="0" smtClean="0"/>
              <a:t> </a:t>
            </a:r>
            <a:r>
              <a:rPr lang="en-US" dirty="0"/>
              <a:t>are assigned to particular </a:t>
            </a:r>
            <a:r>
              <a:rPr lang="en-US" dirty="0">
                <a:solidFill>
                  <a:schemeClr val="tx2">
                    <a:lumMod val="75000"/>
                  </a:schemeClr>
                </a:solidFill>
              </a:rPr>
              <a:t>values</a:t>
            </a:r>
            <a:r>
              <a:rPr lang="en-US" dirty="0"/>
              <a:t> </a:t>
            </a:r>
            <a:r>
              <a:rPr lang="en-US" dirty="0" smtClean="0"/>
              <a:t>(called "</a:t>
            </a:r>
            <a:r>
              <a:rPr lang="en-US" dirty="0" smtClean="0">
                <a:solidFill>
                  <a:schemeClr val="tx2">
                    <a:lumMod val="75000"/>
                  </a:schemeClr>
                </a:solidFill>
              </a:rPr>
              <a:t>arguments</a:t>
            </a:r>
            <a:r>
              <a:rPr lang="en-US" dirty="0" smtClean="0"/>
              <a:t>") when </a:t>
            </a:r>
            <a:r>
              <a:rPr lang="en-US" dirty="0"/>
              <a:t>the function is </a:t>
            </a:r>
            <a:r>
              <a:rPr lang="en-US" dirty="0">
                <a:solidFill>
                  <a:schemeClr val="tx2">
                    <a:lumMod val="75000"/>
                  </a:schemeClr>
                </a:solidFill>
              </a:rPr>
              <a:t>called</a:t>
            </a:r>
          </a:p>
          <a:p>
            <a:pPr>
              <a:lnSpc>
                <a:spcPct val="100000"/>
              </a:lnSpc>
            </a:pPr>
            <a:r>
              <a:rPr lang="en-US" dirty="0"/>
              <a:t>Parameters can change the function </a:t>
            </a:r>
            <a:r>
              <a:rPr lang="en-US" dirty="0" smtClean="0"/>
              <a:t>behavior</a:t>
            </a:r>
          </a:p>
          <a:p>
            <a:pPr lvl="1">
              <a:lnSpc>
                <a:spcPct val="100000"/>
              </a:lnSpc>
            </a:pPr>
            <a:r>
              <a:rPr lang="en-US" dirty="0" smtClean="0"/>
              <a:t>Depending </a:t>
            </a:r>
            <a:r>
              <a:rPr lang="en-US" dirty="0"/>
              <a:t>on the passed </a:t>
            </a:r>
            <a:r>
              <a:rPr lang="en-US" dirty="0" smtClean="0"/>
              <a:t>values</a:t>
            </a:r>
            <a:endParaRPr lang="bg-BG" dirty="0"/>
          </a:p>
        </p:txBody>
      </p:sp>
      <p:sp>
        <p:nvSpPr>
          <p:cNvPr id="3" name="Title 2"/>
          <p:cNvSpPr>
            <a:spLocks noGrp="1"/>
          </p:cNvSpPr>
          <p:nvPr>
            <p:ph type="title"/>
          </p:nvPr>
        </p:nvSpPr>
        <p:spPr/>
        <p:txBody>
          <a:bodyPr/>
          <a:lstStyle/>
          <a:p>
            <a:r>
              <a:rPr lang="en-US"/>
              <a:t>Function Parameters</a:t>
            </a:r>
            <a:endParaRPr lang="bg-BG"/>
          </a:p>
        </p:txBody>
      </p:sp>
    </p:spTree>
    <p:extLst>
      <p:ext uri="{BB962C8B-B14F-4D97-AF65-F5344CB8AC3E}">
        <p14:creationId xmlns:p14="http://schemas.microsoft.com/office/powerpoint/2010/main" val="167948343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Function’s behavior depends on its </a:t>
            </a:r>
            <a:r>
              <a:rPr lang="en-US" dirty="0">
                <a:solidFill>
                  <a:schemeClr val="tx2">
                    <a:lumMod val="75000"/>
                  </a:schemeClr>
                </a:solidFill>
              </a:rPr>
              <a:t>parameters </a:t>
            </a:r>
          </a:p>
          <a:p>
            <a:r>
              <a:rPr lang="en-US" dirty="0"/>
              <a:t>Parameters can be of any type</a:t>
            </a:r>
          </a:p>
          <a:p>
            <a:pPr lvl="1"/>
            <a:r>
              <a:rPr lang="en-US" sz="2800" b="1" noProof="1" smtClean="0">
                <a:solidFill>
                  <a:schemeClr val="tx2">
                    <a:lumMod val="75000"/>
                  </a:schemeClr>
                </a:solidFill>
                <a:latin typeface="Consolas" pitchFamily="49" charset="0"/>
                <a:cs typeface="Consolas" pitchFamily="49" charset="0"/>
              </a:rPr>
              <a:t>number</a:t>
            </a:r>
            <a:r>
              <a:rPr lang="en-US" sz="2800" dirty="0"/>
              <a:t>, </a:t>
            </a:r>
            <a:r>
              <a:rPr lang="en-US" sz="2800" b="1" dirty="0" smtClean="0">
                <a:solidFill>
                  <a:schemeClr val="tx2">
                    <a:lumMod val="75000"/>
                  </a:schemeClr>
                </a:solidFill>
                <a:latin typeface="Consolas" pitchFamily="49" charset="0"/>
                <a:cs typeface="Consolas" pitchFamily="49" charset="0"/>
              </a:rPr>
              <a:t>string</a:t>
            </a:r>
            <a:r>
              <a:rPr lang="en-US" sz="2800" dirty="0"/>
              <a:t>, </a:t>
            </a:r>
            <a:r>
              <a:rPr lang="en-US" sz="2800" b="1" dirty="0" smtClean="0">
                <a:solidFill>
                  <a:schemeClr val="tx2">
                    <a:lumMod val="75000"/>
                  </a:schemeClr>
                </a:solidFill>
                <a:latin typeface="Consolas" panose="020B0609020204030204" pitchFamily="49" charset="0"/>
                <a:cs typeface="Consolas" panose="020B0609020204030204" pitchFamily="49" charset="0"/>
              </a:rPr>
              <a:t>object</a:t>
            </a:r>
            <a:r>
              <a:rPr lang="en-US" sz="2800" dirty="0"/>
              <a:t>, </a:t>
            </a:r>
            <a:r>
              <a:rPr lang="en-US" sz="2800" b="1" dirty="0" smtClean="0">
                <a:solidFill>
                  <a:schemeClr val="tx2">
                    <a:lumMod val="75000"/>
                  </a:schemeClr>
                </a:solidFill>
                <a:latin typeface="Consolas" panose="020B0609020204030204" pitchFamily="49" charset="0"/>
                <a:cs typeface="Consolas" panose="020B0609020204030204" pitchFamily="49" charset="0"/>
              </a:rPr>
              <a:t>array</a:t>
            </a:r>
            <a:r>
              <a:rPr lang="en-US" sz="2800" dirty="0"/>
              <a:t>, etc</a:t>
            </a:r>
            <a:r>
              <a:rPr lang="en-US" sz="2800" dirty="0" smtClean="0"/>
              <a:t>.</a:t>
            </a:r>
            <a:endParaRPr lang="en-US" sz="2800" dirty="0"/>
          </a:p>
          <a:p>
            <a:pPr lvl="1"/>
            <a:r>
              <a:rPr lang="en-US" sz="2800" dirty="0"/>
              <a:t>Even </a:t>
            </a:r>
            <a:r>
              <a:rPr lang="en-US" sz="2800" b="1" dirty="0" smtClean="0">
                <a:solidFill>
                  <a:schemeClr val="tx2">
                    <a:lumMod val="75000"/>
                  </a:schemeClr>
                </a:solidFill>
                <a:latin typeface="Consolas" pitchFamily="49" charset="0"/>
                <a:cs typeface="Consolas" pitchFamily="49" charset="0"/>
              </a:rPr>
              <a:t>function</a:t>
            </a:r>
            <a:endParaRPr lang="en-US" sz="2800" b="1" dirty="0">
              <a:solidFill>
                <a:schemeClr val="tx2">
                  <a:lumMod val="75000"/>
                </a:schemeClr>
              </a:solidFill>
              <a:latin typeface="Consolas" pitchFamily="49" charset="0"/>
              <a:cs typeface="Consolas" pitchFamily="49" charset="0"/>
            </a:endParaRPr>
          </a:p>
        </p:txBody>
      </p:sp>
      <p:sp>
        <p:nvSpPr>
          <p:cNvPr id="3" name="Title 2"/>
          <p:cNvSpPr>
            <a:spLocks noGrp="1"/>
          </p:cNvSpPr>
          <p:nvPr>
            <p:ph type="title"/>
          </p:nvPr>
        </p:nvSpPr>
        <p:spPr/>
        <p:txBody>
          <a:bodyPr>
            <a:normAutofit/>
          </a:bodyPr>
          <a:lstStyle/>
          <a:p>
            <a:r>
              <a:rPr lang="en-US"/>
              <a:t>Defining and Using </a:t>
            </a:r>
            <a:r>
              <a:rPr lang="en-US" smtClean="0"/>
              <a:t>Function </a:t>
            </a:r>
            <a:r>
              <a:rPr lang="en-US"/>
              <a:t>Parameters</a:t>
            </a:r>
            <a:endParaRPr lang="bg-BG"/>
          </a:p>
        </p:txBody>
      </p:sp>
      <p:sp>
        <p:nvSpPr>
          <p:cNvPr id="7" name="Rectangle 4"/>
          <p:cNvSpPr>
            <a:spLocks noChangeArrowheads="1"/>
          </p:cNvSpPr>
          <p:nvPr/>
        </p:nvSpPr>
        <p:spPr bwMode="auto">
          <a:xfrm>
            <a:off x="608012" y="3962400"/>
            <a:ext cx="8305800"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printMax(number1, number2) {</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var max = number1;</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if (number2 &gt; number1)</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max = number2;</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console.log('Maximal number: ' + max);</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1826" y="4029968"/>
            <a:ext cx="1427986" cy="205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1826" y="1511739"/>
            <a:ext cx="1427986" cy="198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1121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Calling </a:t>
            </a:r>
            <a:r>
              <a:rPr lang="en-US" smtClean="0"/>
              <a:t>Functions with </a:t>
            </a:r>
            <a:r>
              <a:rPr lang="en-US"/>
              <a:t>Parameters</a:t>
            </a:r>
            <a:endParaRPr lang="bg-BG"/>
          </a:p>
        </p:txBody>
      </p:sp>
      <p:sp>
        <p:nvSpPr>
          <p:cNvPr id="3" name="Content Placeholder 2"/>
          <p:cNvSpPr>
            <a:spLocks noGrp="1"/>
          </p:cNvSpPr>
          <p:nvPr>
            <p:ph idx="1"/>
          </p:nvPr>
        </p:nvSpPr>
        <p:spPr/>
        <p:txBody>
          <a:bodyPr/>
          <a:lstStyle/>
          <a:p>
            <a:pPr>
              <a:lnSpc>
                <a:spcPts val="3600"/>
              </a:lnSpc>
            </a:pPr>
            <a:r>
              <a:rPr lang="en-US" dirty="0"/>
              <a:t>To </a:t>
            </a:r>
            <a:r>
              <a:rPr lang="en-US" dirty="0">
                <a:solidFill>
                  <a:schemeClr val="tx2">
                    <a:lumMod val="75000"/>
                  </a:schemeClr>
                </a:solidFill>
              </a:rPr>
              <a:t>call a function </a:t>
            </a:r>
            <a:r>
              <a:rPr lang="en-US" dirty="0"/>
              <a:t>and pass values to its parameters:</a:t>
            </a:r>
          </a:p>
          <a:p>
            <a:pPr lvl="1">
              <a:lnSpc>
                <a:spcPts val="3600"/>
              </a:lnSpc>
            </a:pPr>
            <a:r>
              <a:rPr lang="en-US" dirty="0"/>
              <a:t>Use the function’s </a:t>
            </a:r>
            <a:r>
              <a:rPr lang="en-US" dirty="0" smtClean="0"/>
              <a:t>name</a:t>
            </a:r>
          </a:p>
          <a:p>
            <a:pPr lvl="1">
              <a:lnSpc>
                <a:spcPts val="3600"/>
              </a:lnSpc>
            </a:pPr>
            <a:r>
              <a:rPr lang="en-US" dirty="0" smtClean="0"/>
              <a:t>Followed </a:t>
            </a:r>
            <a:r>
              <a:rPr lang="en-US" dirty="0"/>
              <a:t>by a list of expressions for each </a:t>
            </a:r>
            <a:r>
              <a:rPr lang="en-US" dirty="0" smtClean="0"/>
              <a:t>parameter</a:t>
            </a:r>
            <a:endParaRPr lang="en-US" dirty="0"/>
          </a:p>
          <a:p>
            <a:pPr>
              <a:lnSpc>
                <a:spcPts val="3600"/>
              </a:lnSpc>
            </a:pPr>
            <a:r>
              <a:rPr lang="en-US" dirty="0"/>
              <a:t>Examples:</a:t>
            </a:r>
            <a:endParaRPr lang="bg-BG" dirty="0"/>
          </a:p>
          <a:p>
            <a:endParaRPr lang="bg-BG" dirty="0"/>
          </a:p>
        </p:txBody>
      </p:sp>
      <p:sp>
        <p:nvSpPr>
          <p:cNvPr id="8" name="Rectangle 4"/>
          <p:cNvSpPr>
            <a:spLocks noChangeArrowheads="1"/>
          </p:cNvSpPr>
          <p:nvPr/>
        </p:nvSpPr>
        <p:spPr bwMode="auto">
          <a:xfrm>
            <a:off x="912812" y="3850719"/>
            <a:ext cx="10134600" cy="20928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printMax(-5, -10);</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printMax(a + b, c);</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printMax(2 + 3, 10);</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printMax(100</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200);</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printMax(oldQuantity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1.5, quantity * 2);</a:t>
            </a:r>
          </a:p>
        </p:txBody>
      </p:sp>
      <p:pic>
        <p:nvPicPr>
          <p:cNvPr id="9" name="Picture 1" descr="C:\Trash\crane.jpg"/>
          <p:cNvPicPr>
            <a:picLocks noChangeAspect="1" noChangeArrowheads="1"/>
          </p:cNvPicPr>
          <p:nvPr/>
        </p:nvPicPr>
        <p:blipFill>
          <a:blip r:embed="rId2" cstate="screen"/>
          <a:srcRect/>
          <a:stretch>
            <a:fillRect/>
          </a:stretch>
        </p:blipFill>
        <p:spPr bwMode="auto">
          <a:xfrm>
            <a:off x="8837296" y="3505200"/>
            <a:ext cx="2381250" cy="158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144689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8" name="Rectangle 6"/>
          <p:cNvSpPr>
            <a:spLocks noGrp="1" noChangeArrowheads="1"/>
          </p:cNvSpPr>
          <p:nvPr>
            <p:ph type="title"/>
          </p:nvPr>
        </p:nvSpPr>
        <p:spPr>
          <a:xfrm>
            <a:off x="1446212" y="4470976"/>
            <a:ext cx="8938472" cy="820600"/>
          </a:xfrm>
          <a:noFill/>
          <a:ln/>
        </p:spPr>
        <p:txBody>
          <a:bodyPr/>
          <a:lstStyle/>
          <a:p>
            <a:pPr>
              <a:lnSpc>
                <a:spcPct val="100000"/>
              </a:lnSpc>
            </a:pPr>
            <a:r>
              <a:rPr lang="en-US" dirty="0"/>
              <a:t>Function Parameters</a:t>
            </a:r>
            <a:endParaRPr lang="bg-BG" dirty="0">
              <a:latin typeface="Consolas" pitchFamily="49" charset="0"/>
              <a:cs typeface="Consolas" pitchFamily="49" charset="0"/>
            </a:endParaRPr>
          </a:p>
        </p:txBody>
      </p:sp>
      <p:sp>
        <p:nvSpPr>
          <p:cNvPr id="2" name="Text Placeholder 1"/>
          <p:cNvSpPr>
            <a:spLocks noGrp="1"/>
          </p:cNvSpPr>
          <p:nvPr>
            <p:ph type="body" idx="1"/>
          </p:nvPr>
        </p:nvSpPr>
        <p:spPr>
          <a:xfrm>
            <a:off x="1446212" y="5407744"/>
            <a:ext cx="8938472" cy="688256"/>
          </a:xfrm>
        </p:spPr>
        <p:txBody>
          <a:bodyPr/>
          <a:lstStyle/>
          <a:p>
            <a:r>
              <a:rPr lang="en-US" b="1" smtClean="0"/>
              <a:t>Live</a:t>
            </a:r>
            <a:r>
              <a:rPr lang="en-US" smtClean="0"/>
              <a:t> Demo</a:t>
            </a:r>
            <a:endParaRPr lang="bg-BG"/>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1" y="1710176"/>
            <a:ext cx="5954713" cy="2362200"/>
          </a:xfrm>
          <a:prstGeom prst="roundRect">
            <a:avLst>
              <a:gd name="adj" fmla="val 280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28963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dirty="0"/>
              <a:t>Printing </a:t>
            </a:r>
            <a:r>
              <a:rPr lang="en-US" dirty="0" smtClean="0"/>
              <a:t>a Triangle – Example</a:t>
            </a:r>
            <a:endParaRPr lang="bg-BG" dirty="0"/>
          </a:p>
        </p:txBody>
      </p:sp>
      <p:sp>
        <p:nvSpPr>
          <p:cNvPr id="2" name="Content Placeholder 1"/>
          <p:cNvSpPr>
            <a:spLocks noGrp="1"/>
          </p:cNvSpPr>
          <p:nvPr>
            <p:ph idx="1"/>
          </p:nvPr>
        </p:nvSpPr>
        <p:spPr/>
        <p:txBody>
          <a:bodyPr/>
          <a:lstStyle/>
          <a:p>
            <a:pPr>
              <a:spcAft>
                <a:spcPts val="1800"/>
              </a:spcAft>
            </a:pPr>
            <a:r>
              <a:rPr lang="en-US" dirty="0"/>
              <a:t>Creating a program for printing triangles as shown below:</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1</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1	1 2</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a:t>
            </a:r>
            <a:r>
              <a:rPr lang="en-US" sz="2400" dirty="0">
                <a:latin typeface="Consolas" pitchFamily="49" charset="0"/>
                <a:cs typeface="Consolas" pitchFamily="49" charset="0"/>
              </a:rPr>
              <a:t>	1 2 3</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1 2 3</a:t>
            </a:r>
            <a:r>
              <a:rPr lang="en-US" sz="2400" dirty="0">
                <a:latin typeface="Consolas" pitchFamily="49" charset="0"/>
                <a:cs typeface="Consolas" pitchFamily="49" charset="0"/>
              </a:rPr>
              <a:t>	1 2 3 4</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1 2 3 4</a:t>
            </a:r>
            <a:r>
              <a:rPr lang="en-US" sz="2400" dirty="0">
                <a:latin typeface="Consolas" pitchFamily="49" charset="0"/>
                <a:cs typeface="Consolas" pitchFamily="49" charset="0"/>
              </a:rPr>
              <a:t>	1 2 3 4 5</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n=5  </a:t>
            </a:r>
            <a:r>
              <a:rPr lang="en-US" sz="2400" dirty="0">
                <a:latin typeface="Consolas" pitchFamily="49" charset="0"/>
                <a:cs typeface="Consolas" pitchFamily="49" charset="0"/>
                <a:sym typeface="Wingdings" pitchFamily="2" charset="2"/>
              </a:rPr>
              <a:t>	</a:t>
            </a:r>
            <a:r>
              <a:rPr lang="bg-BG" sz="2400" dirty="0">
                <a:latin typeface="Consolas" pitchFamily="49" charset="0"/>
                <a:cs typeface="Consolas" pitchFamily="49" charset="0"/>
              </a:rPr>
              <a:t>1 2 3 4 5</a:t>
            </a:r>
            <a:r>
              <a:rPr lang="en-US" sz="2400" dirty="0">
                <a:latin typeface="Consolas" pitchFamily="49" charset="0"/>
                <a:cs typeface="Consolas" pitchFamily="49" charset="0"/>
              </a:rPr>
              <a:t>     n=6  </a:t>
            </a:r>
            <a:r>
              <a:rPr lang="en-US" sz="2400" dirty="0">
                <a:latin typeface="Consolas" pitchFamily="49" charset="0"/>
                <a:cs typeface="Consolas" pitchFamily="49" charset="0"/>
                <a:sym typeface="Wingdings" pitchFamily="2" charset="2"/>
              </a:rPr>
              <a:t>	</a:t>
            </a:r>
            <a:r>
              <a:rPr lang="en-US" sz="2400" dirty="0">
                <a:latin typeface="Consolas" pitchFamily="49" charset="0"/>
                <a:cs typeface="Consolas" pitchFamily="49" charset="0"/>
              </a:rPr>
              <a:t>1 2 3 4 5 6</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1 2 3 4</a:t>
            </a:r>
            <a:r>
              <a:rPr lang="en-US" sz="2400" dirty="0">
                <a:latin typeface="Consolas" pitchFamily="49" charset="0"/>
                <a:cs typeface="Consolas" pitchFamily="49" charset="0"/>
              </a:rPr>
              <a:t>	1 2 3 4 5</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1 2 3</a:t>
            </a:r>
            <a:r>
              <a:rPr lang="en-US" sz="2400" dirty="0">
                <a:latin typeface="Consolas" pitchFamily="49" charset="0"/>
                <a:cs typeface="Consolas" pitchFamily="49" charset="0"/>
              </a:rPr>
              <a:t>	1 2 3 4</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a:t>
            </a:r>
            <a:r>
              <a:rPr lang="en-US" sz="2400" dirty="0">
                <a:latin typeface="Consolas" pitchFamily="49" charset="0"/>
                <a:cs typeface="Consolas" pitchFamily="49" charset="0"/>
              </a:rPr>
              <a:t>1 2 3</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a:t>
            </a:r>
            <a:r>
              <a:rPr lang="en-US" sz="2400" dirty="0">
                <a:latin typeface="Consolas" pitchFamily="49" charset="0"/>
                <a:cs typeface="Consolas" pitchFamily="49" charset="0"/>
              </a:rPr>
              <a:t>	1 2</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1 </a:t>
            </a:r>
            <a:endParaRPr lang="bg-BG" sz="2400" dirty="0">
              <a:latin typeface="Consolas" pitchFamily="49" charset="0"/>
              <a:cs typeface="Consolas" pitchFamily="49" charset="0"/>
            </a:endParaRPr>
          </a:p>
          <a:p>
            <a:endParaRPr lang="bg-BG" dirty="0"/>
          </a:p>
        </p:txBody>
      </p:sp>
    </p:spTree>
    <p:extLst>
      <p:ext uri="{BB962C8B-B14F-4D97-AF65-F5344CB8AC3E}">
        <p14:creationId xmlns:p14="http://schemas.microsoft.com/office/powerpoint/2010/main" val="217578356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Printing </a:t>
            </a:r>
            <a:r>
              <a:rPr lang="en-US" dirty="0" smtClean="0"/>
              <a:t>a Triangle </a:t>
            </a:r>
            <a:r>
              <a:rPr lang="en-US" dirty="0"/>
              <a:t>– </a:t>
            </a:r>
            <a:r>
              <a:rPr lang="en-US" dirty="0" smtClean="0"/>
              <a:t>Source Code</a:t>
            </a:r>
            <a:endParaRPr lang="bg-BG" dirty="0"/>
          </a:p>
        </p:txBody>
      </p:sp>
      <p:sp>
        <p:nvSpPr>
          <p:cNvPr id="7" name="Rectangle 3"/>
          <p:cNvSpPr>
            <a:spLocks noGrp="1" noChangeArrowheads="1"/>
          </p:cNvSpPr>
          <p:nvPr>
            <p:ph idx="1"/>
          </p:nvPr>
        </p:nvSpPr>
        <p:spPr bwMode="auto">
          <a:xfrm>
            <a:off x="836612" y="1219200"/>
            <a:ext cx="10439400" cy="50740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var n </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5;</a:t>
            </a: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for (var line = 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line &lt;= n</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printLine(1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for (line = n-1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line &gt;= 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rintLine(1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function printLine(start, end) {</a:t>
            </a: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var line = '';</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for (var i = start; i &lt;= end</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i</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 += </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i;</a:t>
            </a: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console.log(line);</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613923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46212" y="4724400"/>
            <a:ext cx="8938472" cy="820600"/>
          </a:xfrm>
        </p:spPr>
        <p:txBody>
          <a:bodyPr/>
          <a:lstStyle/>
          <a:p>
            <a:r>
              <a:rPr lang="en-US" dirty="0"/>
              <a:t>Printing </a:t>
            </a:r>
            <a:r>
              <a:rPr lang="en-US" dirty="0" smtClean="0"/>
              <a:t>a Triangle</a:t>
            </a:r>
            <a:endParaRPr lang="bg-BG" dirty="0"/>
          </a:p>
        </p:txBody>
      </p:sp>
      <p:sp>
        <p:nvSpPr>
          <p:cNvPr id="8" name="Text Placeholder 7"/>
          <p:cNvSpPr>
            <a:spLocks noGrp="1"/>
          </p:cNvSpPr>
          <p:nvPr>
            <p:ph type="body" idx="1"/>
          </p:nvPr>
        </p:nvSpPr>
        <p:spPr>
          <a:xfrm>
            <a:off x="1446212" y="5602568"/>
            <a:ext cx="8938472" cy="688256"/>
          </a:xfrm>
        </p:spPr>
        <p:txBody>
          <a:bodyPr/>
          <a:lstStyle/>
          <a:p>
            <a:r>
              <a:rPr lang="en-US" smtClean="0"/>
              <a:t>Live Demo</a:t>
            </a:r>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19</a:t>
            </a:fld>
            <a:endParaRPr lang="en-US" dirty="0"/>
          </a:p>
        </p:txBody>
      </p:sp>
      <p:pic>
        <p:nvPicPr>
          <p:cNvPr id="9" name="Picture 4" descr="http://www.legobilliards.com.cn/pool_table_product/Triangles/TR0411A-D.jpg"/>
          <p:cNvPicPr>
            <a:picLocks noChangeAspect="1" noChangeArrowheads="1"/>
          </p:cNvPicPr>
          <p:nvPr/>
        </p:nvPicPr>
        <p:blipFill>
          <a:blip r:embed="rId2" cstate="screen"/>
          <a:srcRect/>
          <a:stretch>
            <a:fillRect/>
          </a:stretch>
        </p:blipFill>
        <p:spPr bwMode="auto">
          <a:xfrm>
            <a:off x="2208212" y="1670798"/>
            <a:ext cx="307994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 descr="http://media.log-in.ru/i/triangles.jpg"/>
          <p:cNvPicPr>
            <a:picLocks noChangeAspect="1" noChangeArrowheads="1"/>
          </p:cNvPicPr>
          <p:nvPr/>
        </p:nvPicPr>
        <p:blipFill>
          <a:blip r:embed="rId3" cstate="screen"/>
          <a:srcRect/>
          <a:stretch>
            <a:fillRect/>
          </a:stretch>
        </p:blipFill>
        <p:spPr bwMode="auto">
          <a:xfrm>
            <a:off x="6704012" y="1289798"/>
            <a:ext cx="2633472" cy="243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39371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Table of Contents</a:t>
            </a:r>
            <a:endParaRPr lang="bg-BG" dirty="0"/>
          </a:p>
        </p:txBody>
      </p:sp>
      <p:sp>
        <p:nvSpPr>
          <p:cNvPr id="16" name="Content Placeholder 15"/>
          <p:cNvSpPr>
            <a:spLocks noGrp="1"/>
          </p:cNvSpPr>
          <p:nvPr>
            <p:ph idx="1"/>
          </p:nvPr>
        </p:nvSpPr>
        <p:spPr/>
        <p:txBody>
          <a:bodyPr>
            <a:noAutofit/>
          </a:bodyPr>
          <a:lstStyle/>
          <a:p>
            <a:r>
              <a:rPr lang="en-US" dirty="0" smtClean="0"/>
              <a:t>Declaring and Calling Functions</a:t>
            </a:r>
          </a:p>
          <a:p>
            <a:pPr lvl="1"/>
            <a:r>
              <a:rPr lang="en-US" dirty="0" smtClean="0"/>
              <a:t>Parameters, the </a:t>
            </a:r>
            <a:r>
              <a:rPr lang="en-US" b="1" dirty="0">
                <a:solidFill>
                  <a:schemeClr val="tx2">
                    <a:lumMod val="75000"/>
                  </a:schemeClr>
                </a:solidFill>
                <a:latin typeface="Consolas" panose="020B0609020204030204" pitchFamily="49" charset="0"/>
                <a:cs typeface="Consolas" panose="020B0609020204030204" pitchFamily="49" charset="0"/>
              </a:rPr>
              <a:t>arguments</a:t>
            </a:r>
            <a:r>
              <a:rPr lang="en-US" dirty="0"/>
              <a:t> </a:t>
            </a:r>
            <a:r>
              <a:rPr lang="en-US" dirty="0" smtClean="0"/>
              <a:t>Object, Returning Values</a:t>
            </a:r>
          </a:p>
          <a:p>
            <a:pPr lvl="1"/>
            <a:r>
              <a:rPr lang="en-US" dirty="0" smtClean="0"/>
              <a:t>Function </a:t>
            </a:r>
            <a:r>
              <a:rPr lang="en-US" dirty="0"/>
              <a:t>Scope</a:t>
            </a:r>
          </a:p>
          <a:p>
            <a:pPr lvl="1"/>
            <a:r>
              <a:rPr lang="en-US" dirty="0"/>
              <a:t>Function </a:t>
            </a:r>
            <a:r>
              <a:rPr lang="en-US" dirty="0" smtClean="0"/>
              <a:t>Overloading</a:t>
            </a:r>
          </a:p>
          <a:p>
            <a:r>
              <a:rPr lang="en-US" dirty="0" smtClean="0"/>
              <a:t>Objects in JavaScript</a:t>
            </a:r>
            <a:endParaRPr lang="en-US" dirty="0"/>
          </a:p>
          <a:p>
            <a:pPr lvl="1"/>
            <a:r>
              <a:rPr lang="en-US" dirty="0" smtClean="0"/>
              <a:t>Primitive and Reference Types</a:t>
            </a:r>
            <a:endParaRPr lang="en-US" dirty="0"/>
          </a:p>
          <a:p>
            <a:pPr lvl="1"/>
            <a:r>
              <a:rPr lang="en-US" dirty="0"/>
              <a:t>JSON Objects</a:t>
            </a:r>
          </a:p>
          <a:p>
            <a:endParaRPr lang="en-US" dirty="0"/>
          </a:p>
        </p:txBody>
      </p:sp>
      <p:pic>
        <p:nvPicPr>
          <p:cNvPr id="22" name="Picture 2" descr="http://clipart.peirceinternet.com/png/books-stacked2.png"/>
          <p:cNvPicPr>
            <a:picLocks noChangeAspect="1" noChangeArrowheads="1"/>
          </p:cNvPicPr>
          <p:nvPr/>
        </p:nvPicPr>
        <p:blipFill>
          <a:blip r:embed="rId3" cstate="screen"/>
          <a:srcRect/>
          <a:stretch>
            <a:fillRect/>
          </a:stretch>
        </p:blipFill>
        <p:spPr bwMode="auto">
          <a:xfrm>
            <a:off x="8070916" y="3733800"/>
            <a:ext cx="3160316" cy="2438400"/>
          </a:xfrm>
          <a:prstGeom prst="rect">
            <a:avLst/>
          </a:prstGeom>
          <a:noFill/>
        </p:spPr>
      </p:pic>
      <p:sp>
        <p:nvSpPr>
          <p:cNvPr id="23" name="Slide Number Placeholder 3"/>
          <p:cNvSpPr>
            <a:spLocks noGrp="1"/>
          </p:cNvSpPr>
          <p:nvPr>
            <p:ph type="sldNum" sz="quarter" idx="4"/>
          </p:nvPr>
        </p:nvSpPr>
        <p:spPr>
          <a:xfrm>
            <a:off x="11580812" y="6629400"/>
            <a:ext cx="428822" cy="104398"/>
          </a:xfrm>
          <a:prstGeom prst="rect">
            <a:avLst/>
          </a:prstGeom>
        </p:spPr>
        <p:txBody>
          <a:bodyPr/>
          <a:lstStyle/>
          <a:p>
            <a:pPr>
              <a:defRPr/>
            </a:pPr>
            <a:fld id="{58452FF4-89E3-4D1B-9927-2DBDC00E58D7}" type="slidenum">
              <a:rPr lang="en-US" smtClean="0"/>
              <a:pPr>
                <a:defRPr/>
              </a:pPr>
              <a:t>2</a:t>
            </a:fld>
            <a:endParaRPr lang="en-US" dirty="0"/>
          </a:p>
        </p:txBody>
      </p:sp>
    </p:spTree>
    <p:extLst>
      <p:ext uri="{BB962C8B-B14F-4D97-AF65-F5344CB8AC3E}">
        <p14:creationId xmlns:p14="http://schemas.microsoft.com/office/powerpoint/2010/main" val="136277463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9340" y="1524000"/>
            <a:ext cx="8938472" cy="820600"/>
          </a:xfrm>
        </p:spPr>
        <p:txBody>
          <a:bodyPr/>
          <a:lstStyle/>
          <a:p>
            <a:r>
              <a:rPr lang="en-US" dirty="0"/>
              <a:t>The arguments Object</a:t>
            </a:r>
            <a:endParaRPr lang="bg-BG" dirty="0"/>
          </a:p>
        </p:txBody>
      </p:sp>
      <p:sp>
        <p:nvSpPr>
          <p:cNvPr id="5" name="Text Placeholder 4"/>
          <p:cNvSpPr>
            <a:spLocks noGrp="1"/>
          </p:cNvSpPr>
          <p:nvPr>
            <p:ph type="body" idx="1"/>
          </p:nvPr>
        </p:nvSpPr>
        <p:spPr>
          <a:xfrm>
            <a:off x="1499340" y="2402168"/>
            <a:ext cx="8938472" cy="688256"/>
          </a:xfrm>
        </p:spPr>
        <p:txBody>
          <a:bodyPr/>
          <a:lstStyle/>
          <a:p>
            <a:r>
              <a:rPr lang="en-US" dirty="0" smtClean="0"/>
              <a:t>Processing Function Arguments</a:t>
            </a:r>
            <a:endParaRPr lang="bg-BG" dirty="0"/>
          </a:p>
        </p:txBody>
      </p:sp>
      <p:pic>
        <p:nvPicPr>
          <p:cNvPr id="8" name="Picture 2" descr="http://www.flashmagazine.com/images/uploads/cache/javascript-799x2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40" y="3563242"/>
            <a:ext cx="8938472" cy="2472344"/>
          </a:xfrm>
          <a:prstGeom prst="roundRect">
            <a:avLst>
              <a:gd name="adj" fmla="val 1584"/>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10695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Every function have a special object called </a:t>
            </a:r>
            <a:r>
              <a:rPr lang="en-US" b="1" dirty="0">
                <a:solidFill>
                  <a:schemeClr val="tx2">
                    <a:lumMod val="75000"/>
                  </a:schemeClr>
                </a:solidFill>
                <a:latin typeface="Consolas" panose="020B0609020204030204" pitchFamily="49" charset="0"/>
                <a:cs typeface="Consolas" panose="020B0609020204030204" pitchFamily="49" charset="0"/>
              </a:rPr>
              <a:t>arguments</a:t>
            </a:r>
          </a:p>
          <a:p>
            <a:pPr lvl="1"/>
            <a:r>
              <a:rPr lang="en-US" dirty="0" smtClean="0"/>
              <a:t>Holds the arguments passed to it</a:t>
            </a:r>
            <a:endParaRPr lang="en-US" dirty="0"/>
          </a:p>
          <a:p>
            <a:pPr lvl="1"/>
            <a:r>
              <a:rPr lang="en-US" dirty="0"/>
              <a:t>No need to be explicitly </a:t>
            </a:r>
            <a:r>
              <a:rPr lang="en-US" dirty="0" smtClean="0"/>
              <a:t>declared and exists in </a:t>
            </a:r>
            <a:r>
              <a:rPr lang="en-US" dirty="0"/>
              <a:t>every </a:t>
            </a:r>
            <a:r>
              <a:rPr lang="en-US" dirty="0" smtClean="0"/>
              <a:t>JS function</a:t>
            </a:r>
            <a:endParaRPr lang="en-US" dirty="0"/>
          </a:p>
          <a:p>
            <a:endParaRPr lang="bg-BG" dirty="0"/>
          </a:p>
        </p:txBody>
      </p:sp>
      <p:sp>
        <p:nvSpPr>
          <p:cNvPr id="4" name="Title 3"/>
          <p:cNvSpPr>
            <a:spLocks noGrp="1"/>
          </p:cNvSpPr>
          <p:nvPr>
            <p:ph type="title"/>
          </p:nvPr>
        </p:nvSpPr>
        <p:spPr/>
        <p:txBody>
          <a:bodyPr/>
          <a:lstStyle/>
          <a:p>
            <a:r>
              <a:rPr lang="en-US" smtClean="0"/>
              <a:t>Arguments Object</a:t>
            </a:r>
            <a:endParaRPr lang="bg-BG"/>
          </a:p>
        </p:txBody>
      </p:sp>
      <p:sp>
        <p:nvSpPr>
          <p:cNvPr id="6" name="Rectangle 3"/>
          <p:cNvSpPr>
            <a:spLocks noChangeArrowheads="1"/>
          </p:cNvSpPr>
          <p:nvPr/>
        </p:nvSpPr>
        <p:spPr bwMode="auto">
          <a:xfrm>
            <a:off x="912812" y="3581400"/>
            <a:ext cx="10287000" cy="24622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unction printArguments() {</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for (var i in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arguments</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arguments</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[i]);</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printArguments(1, 2, 3, 4); // 1, 2, 3, 4</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23241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446212" y="4495800"/>
            <a:ext cx="8938472" cy="820600"/>
          </a:xfrm>
        </p:spPr>
        <p:txBody>
          <a:bodyPr/>
          <a:lstStyle/>
          <a:p>
            <a:pPr>
              <a:lnSpc>
                <a:spcPct val="110000"/>
              </a:lnSpc>
            </a:pPr>
            <a:r>
              <a:rPr lang="en-US"/>
              <a:t>The arguments Object</a:t>
            </a:r>
            <a:endParaRPr lang="bg-BG" dirty="0"/>
          </a:p>
        </p:txBody>
      </p:sp>
      <p:sp>
        <p:nvSpPr>
          <p:cNvPr id="2" name="Text Placeholder 1"/>
          <p:cNvSpPr>
            <a:spLocks noGrp="1"/>
          </p:cNvSpPr>
          <p:nvPr>
            <p:ph type="body" idx="1"/>
          </p:nvPr>
        </p:nvSpPr>
        <p:spPr>
          <a:xfrm>
            <a:off x="1446212" y="5331544"/>
            <a:ext cx="8938472" cy="688256"/>
          </a:xfrm>
        </p:spPr>
        <p:txBody>
          <a:bodyPr/>
          <a:lstStyle/>
          <a:p>
            <a:r>
              <a:rPr lang="en-US" dirty="0" smtClean="0"/>
              <a:t>Live Demo</a:t>
            </a:r>
            <a:endParaRPr lang="bg-BG" dirty="0"/>
          </a:p>
        </p:txBody>
      </p:sp>
      <p:pic>
        <p:nvPicPr>
          <p:cNvPr id="4" name="Picture 2" descr="http://www.flashmagazine.com/images/uploads/cache/javascript-799x2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210" y="1828800"/>
            <a:ext cx="7610475" cy="2105026"/>
          </a:xfrm>
          <a:prstGeom prst="roundRect">
            <a:avLst>
              <a:gd name="adj" fmla="val 1584"/>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70809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793288"/>
            <a:ext cx="8938472" cy="820600"/>
          </a:xfrm>
        </p:spPr>
        <p:txBody>
          <a:bodyPr/>
          <a:lstStyle/>
          <a:p>
            <a:r>
              <a:rPr lang="en-US" dirty="0" smtClean="0"/>
              <a:t>Returning Values</a:t>
            </a:r>
            <a:endParaRPr lang="bg-BG" dirty="0"/>
          </a:p>
        </p:txBody>
      </p:sp>
      <p:sp>
        <p:nvSpPr>
          <p:cNvPr id="3" name="Text Placeholder 2"/>
          <p:cNvSpPr>
            <a:spLocks noGrp="1"/>
          </p:cNvSpPr>
          <p:nvPr>
            <p:ph type="body" idx="1"/>
          </p:nvPr>
        </p:nvSpPr>
        <p:spPr>
          <a:xfrm>
            <a:off x="1446212" y="5622552"/>
            <a:ext cx="8938472" cy="688256"/>
          </a:xfrm>
        </p:spPr>
        <p:txBody>
          <a:bodyPr/>
          <a:lstStyle/>
          <a:p>
            <a:r>
              <a:rPr lang="en-US" dirty="0" smtClean="0"/>
              <a:t>Returning Results from a Function</a:t>
            </a:r>
            <a:endParaRPr lang="bg-BG" dirty="0"/>
          </a:p>
        </p:txBody>
      </p:sp>
      <p:pic>
        <p:nvPicPr>
          <p:cNvPr id="4" name="Picture 2" descr="http://moneyfacts.co.uk/resize.axd?w=225&amp;h=170&amp;f=http://media.moneyfacts.co.uk/image/stock%20chart-2new226new_226_x_170.jpg"/>
          <p:cNvPicPr>
            <a:picLocks noChangeAspect="1" noChangeArrowheads="1"/>
          </p:cNvPicPr>
          <p:nvPr/>
        </p:nvPicPr>
        <p:blipFill>
          <a:blip r:embed="rId2" cstate="screen"/>
          <a:srcRect/>
          <a:stretch>
            <a:fillRect/>
          </a:stretch>
        </p:blipFill>
        <p:spPr bwMode="auto">
          <a:xfrm>
            <a:off x="2640077" y="1371600"/>
            <a:ext cx="6550742" cy="3124200"/>
          </a:xfrm>
          <a:prstGeom prst="roundRect">
            <a:avLst>
              <a:gd name="adj" fmla="val 20574"/>
            </a:avLst>
          </a:prstGeom>
          <a:noFill/>
        </p:spPr>
      </p:pic>
    </p:spTree>
    <p:extLst>
      <p:ext uri="{BB962C8B-B14F-4D97-AF65-F5344CB8AC3E}">
        <p14:creationId xmlns:p14="http://schemas.microsoft.com/office/powerpoint/2010/main" val="122656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pPr>
              <a:lnSpc>
                <a:spcPct val="100000"/>
              </a:lnSpc>
            </a:pPr>
            <a:r>
              <a:rPr lang="en-US" sz="3600" dirty="0"/>
              <a:t>Functions can return any type of </a:t>
            </a:r>
            <a:r>
              <a:rPr lang="en-US" sz="3600" dirty="0" smtClean="0"/>
              <a:t>data</a:t>
            </a:r>
          </a:p>
          <a:p>
            <a:pPr lvl="1">
              <a:lnSpc>
                <a:spcPct val="100000"/>
              </a:lnSpc>
            </a:pPr>
            <a:r>
              <a:rPr lang="en-US" dirty="0" smtClean="0"/>
              <a:t>E.g. </a:t>
            </a:r>
            <a:r>
              <a:rPr lang="en-US" b="1" noProof="1" smtClean="0">
                <a:solidFill>
                  <a:schemeClr val="tx2">
                    <a:lumMod val="75000"/>
                  </a:schemeClr>
                </a:solidFill>
                <a:latin typeface="Consolas" pitchFamily="49" charset="0"/>
                <a:cs typeface="Consolas" pitchFamily="49" charset="0"/>
              </a:rPr>
              <a:t>number</a:t>
            </a:r>
            <a:r>
              <a:rPr lang="en-US" dirty="0"/>
              <a:t>, </a:t>
            </a:r>
            <a:r>
              <a:rPr lang="en-US" b="1" noProof="1">
                <a:solidFill>
                  <a:schemeClr val="tx2">
                    <a:lumMod val="75000"/>
                  </a:schemeClr>
                </a:solidFill>
                <a:latin typeface="Consolas" pitchFamily="49" charset="0"/>
                <a:cs typeface="Consolas" pitchFamily="49" charset="0"/>
              </a:rPr>
              <a:t>string</a:t>
            </a:r>
            <a:r>
              <a:rPr lang="en-US" dirty="0"/>
              <a:t>, </a:t>
            </a:r>
            <a:r>
              <a:rPr lang="en-US" b="1" dirty="0">
                <a:solidFill>
                  <a:schemeClr val="tx2">
                    <a:lumMod val="75000"/>
                  </a:schemeClr>
                </a:solidFill>
                <a:latin typeface="Consolas" pitchFamily="49" charset="0"/>
                <a:cs typeface="Consolas" pitchFamily="49" charset="0"/>
              </a:rPr>
              <a:t>object</a:t>
            </a:r>
            <a:r>
              <a:rPr lang="en-US" dirty="0"/>
              <a:t>, </a:t>
            </a:r>
            <a:r>
              <a:rPr lang="en-US" dirty="0" smtClean="0"/>
              <a:t>etc...</a:t>
            </a:r>
            <a:endParaRPr lang="en-US" dirty="0"/>
          </a:p>
          <a:p>
            <a:pPr>
              <a:lnSpc>
                <a:spcPct val="100000"/>
              </a:lnSpc>
            </a:pPr>
            <a:r>
              <a:rPr lang="en-US" sz="3600" dirty="0"/>
              <a:t>Use </a:t>
            </a:r>
            <a:r>
              <a:rPr lang="en-US" sz="3600" b="1" dirty="0">
                <a:solidFill>
                  <a:schemeClr val="tx2">
                    <a:lumMod val="75000"/>
                  </a:schemeClr>
                </a:solidFill>
                <a:latin typeface="Consolas" pitchFamily="49" charset="0"/>
                <a:cs typeface="Consolas" pitchFamily="49" charset="0"/>
              </a:rPr>
              <a:t>return</a:t>
            </a:r>
            <a:r>
              <a:rPr lang="en-US" sz="3600" dirty="0"/>
              <a:t> keyword to return a result</a:t>
            </a:r>
          </a:p>
          <a:p>
            <a:pPr>
              <a:lnSpc>
                <a:spcPct val="100000"/>
              </a:lnSpc>
            </a:pPr>
            <a:endParaRPr lang="bg-BG" dirty="0"/>
          </a:p>
        </p:txBody>
      </p:sp>
      <p:sp>
        <p:nvSpPr>
          <p:cNvPr id="4" name="Title 3"/>
          <p:cNvSpPr>
            <a:spLocks noGrp="1"/>
          </p:cNvSpPr>
          <p:nvPr>
            <p:ph type="title"/>
          </p:nvPr>
        </p:nvSpPr>
        <p:spPr/>
        <p:txBody>
          <a:bodyPr/>
          <a:lstStyle/>
          <a:p>
            <a:r>
              <a:rPr lang="en-US"/>
              <a:t>Defining Functions That Return a Value</a:t>
            </a:r>
            <a:endParaRPr lang="bg-BG"/>
          </a:p>
        </p:txBody>
      </p:sp>
      <p:sp>
        <p:nvSpPr>
          <p:cNvPr id="5" name="Rectangle 4"/>
          <p:cNvSpPr>
            <a:spLocks noChangeArrowheads="1"/>
          </p:cNvSpPr>
          <p:nvPr/>
        </p:nvSpPr>
        <p:spPr bwMode="auto">
          <a:xfrm>
            <a:off x="836612" y="3494544"/>
            <a:ext cx="10363200"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function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createStudent(name, age,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gender)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var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obj = { name: name, age: age,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gender: gender };</a:t>
            </a:r>
            <a:endPar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return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obj;</a:t>
            </a:r>
          </a:p>
          <a:p>
            <a:pPr eaLnBrk="0" hangingPunct="0">
              <a:lnSpc>
                <a:spcPct val="100000"/>
              </a:lnSpc>
              <a:spcBef>
                <a:spcPts val="0"/>
              </a:spcBef>
              <a:buClr>
                <a:schemeClr val="accent5">
                  <a:lumMod val="40000"/>
                  <a:lumOff val="60000"/>
                </a:schemeClr>
              </a:buClr>
              <a:buSzPct val="70000"/>
            </a:pP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endPar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var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student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createStudent("Deyan", 21, "male");</a:t>
            </a:r>
          </a:p>
          <a:p>
            <a:pPr eaLnBrk="0" hangingPunct="0">
              <a:lnSpc>
                <a:spcPct val="100000"/>
              </a:lnSpc>
              <a:spcBef>
                <a:spcPts val="0"/>
              </a:spcBef>
              <a:buClr>
                <a:schemeClr val="accent5">
                  <a:lumMod val="40000"/>
                  <a:lumOff val="60000"/>
                </a:schemeClr>
              </a:buClr>
              <a:buSzPct val="70000"/>
            </a:pP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console.log(student);</a:t>
            </a:r>
            <a:endPar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5879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en-US"/>
              <a:t>The </a:t>
            </a:r>
            <a:r>
              <a:rPr lang="en-US">
                <a:solidFill>
                  <a:schemeClr val="tx2">
                    <a:lumMod val="75000"/>
                  </a:schemeClr>
                </a:solidFill>
                <a:latin typeface="Consolas" pitchFamily="49" charset="0"/>
                <a:cs typeface="Consolas" pitchFamily="49" charset="0"/>
              </a:rPr>
              <a:t>return</a:t>
            </a:r>
            <a:r>
              <a:rPr lang="en-US"/>
              <a:t> Statement</a:t>
            </a:r>
            <a:endParaRPr lang="en-US" dirty="0"/>
          </a:p>
        </p:txBody>
      </p:sp>
      <p:sp>
        <p:nvSpPr>
          <p:cNvPr id="2" name="Content Placeholder 1"/>
          <p:cNvSpPr>
            <a:spLocks noGrp="1"/>
          </p:cNvSpPr>
          <p:nvPr>
            <p:ph idx="1"/>
          </p:nvPr>
        </p:nvSpPr>
        <p:spPr/>
        <p:txBody>
          <a:bodyPr>
            <a:normAutofit lnSpcReduction="10000"/>
          </a:bodyPr>
          <a:lstStyle/>
          <a:p>
            <a:r>
              <a:rPr lang="en-US" dirty="0"/>
              <a:t>The </a:t>
            </a:r>
            <a:r>
              <a:rPr lang="en-US" b="1" dirty="0">
                <a:solidFill>
                  <a:schemeClr val="tx2">
                    <a:lumMod val="75000"/>
                  </a:schemeClr>
                </a:solidFill>
                <a:latin typeface="Consolas" pitchFamily="49" charset="0"/>
                <a:cs typeface="Consolas" pitchFamily="49" charset="0"/>
              </a:rPr>
              <a:t>return</a:t>
            </a:r>
            <a:r>
              <a:rPr lang="en-US" dirty="0"/>
              <a:t> </a:t>
            </a:r>
            <a:r>
              <a:rPr lang="en-US" dirty="0" smtClean="0"/>
              <a:t>statement</a:t>
            </a:r>
            <a:endParaRPr lang="en-US" dirty="0"/>
          </a:p>
          <a:p>
            <a:pPr lvl="1"/>
            <a:r>
              <a:rPr lang="en-US" dirty="0"/>
              <a:t>Returns the specified expression to the caller </a:t>
            </a:r>
            <a:r>
              <a:rPr lang="en-US" dirty="0" smtClean="0"/>
              <a:t>and stops the function’s execution</a:t>
            </a:r>
          </a:p>
          <a:p>
            <a:r>
              <a:rPr lang="en-US" dirty="0" smtClean="0"/>
              <a:t>Example:</a:t>
            </a:r>
          </a:p>
          <a:p>
            <a:endParaRPr lang="en-US" dirty="0"/>
          </a:p>
          <a:p>
            <a:r>
              <a:rPr lang="en-US" dirty="0"/>
              <a:t>To </a:t>
            </a:r>
            <a:r>
              <a:rPr lang="en-US" dirty="0" smtClean="0"/>
              <a:t>stop the function's </a:t>
            </a:r>
            <a:r>
              <a:rPr lang="en-US" dirty="0"/>
              <a:t>execution, use </a:t>
            </a:r>
            <a:r>
              <a:rPr lang="en-US" dirty="0" smtClean="0"/>
              <a:t>just:</a:t>
            </a:r>
          </a:p>
          <a:p>
            <a:endParaRPr lang="en-US" dirty="0"/>
          </a:p>
          <a:p>
            <a:r>
              <a:rPr lang="en-US" dirty="0" smtClean="0"/>
              <a:t>Return </a:t>
            </a:r>
            <a:r>
              <a:rPr lang="en-US" dirty="0"/>
              <a:t>can be used several times in a function body</a:t>
            </a:r>
          </a:p>
          <a:p>
            <a:pPr lvl="1"/>
            <a:r>
              <a:rPr lang="en-US" dirty="0"/>
              <a:t>To return a different </a:t>
            </a:r>
            <a:r>
              <a:rPr lang="en-US" dirty="0" smtClean="0"/>
              <a:t>values </a:t>
            </a:r>
            <a:r>
              <a:rPr lang="en-US" dirty="0"/>
              <a:t>in different </a:t>
            </a:r>
            <a:r>
              <a:rPr lang="en-US" dirty="0" smtClean="0"/>
              <a:t>cases</a:t>
            </a:r>
            <a:endParaRPr lang="bg-BG" dirty="0"/>
          </a:p>
        </p:txBody>
      </p:sp>
      <p:sp>
        <p:nvSpPr>
          <p:cNvPr id="7" name="Rectangle 4"/>
          <p:cNvSpPr>
            <a:spLocks noChangeArrowheads="1"/>
          </p:cNvSpPr>
          <p:nvPr/>
        </p:nvSpPr>
        <p:spPr bwMode="auto">
          <a:xfrm>
            <a:off x="792007" y="4875817"/>
            <a:ext cx="952341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dirty="0">
                <a:solidFill>
                  <a:srgbClr val="FBEEC9"/>
                </a:solidFill>
                <a:effectLst>
                  <a:outerShdw blurRad="38100" dist="38100" dir="2700000" algn="tl">
                    <a:srgbClr val="000000">
                      <a:alpha val="43137"/>
                    </a:srgbClr>
                  </a:outerShdw>
                </a:effectLst>
                <a:latin typeface="Consolas" pitchFamily="49" charset="0"/>
                <a:cs typeface="Consolas" pitchFamily="49" charset="0"/>
              </a:rPr>
              <a:t>return;</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4"/>
          <p:cNvSpPr>
            <a:spLocks noChangeArrowheads="1"/>
          </p:cNvSpPr>
          <p:nvPr/>
        </p:nvSpPr>
        <p:spPr bwMode="auto">
          <a:xfrm>
            <a:off x="792007" y="3580417"/>
            <a:ext cx="952341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dirty="0">
                <a:solidFill>
                  <a:srgbClr val="FBEEC9"/>
                </a:solidFill>
                <a:effectLst>
                  <a:outerShdw blurRad="38100" dist="38100" dir="2700000" algn="tl">
                    <a:srgbClr val="000000">
                      <a:alpha val="43137"/>
                    </a:srgbClr>
                  </a:outerShdw>
                </a:effectLst>
                <a:latin typeface="Consolas" pitchFamily="49" charset="0"/>
                <a:cs typeface="Consolas" pitchFamily="49" charset="0"/>
              </a:rPr>
              <a:t>return -1;</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33231081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88284" y="4953000"/>
            <a:ext cx="9959128" cy="820600"/>
          </a:xfrm>
        </p:spPr>
        <p:txBody>
          <a:bodyPr/>
          <a:lstStyle/>
          <a:p>
            <a:r>
              <a:rPr lang="en-US" dirty="0"/>
              <a:t>Return </a:t>
            </a:r>
            <a:r>
              <a:rPr lang="en-US" dirty="0" smtClean="0"/>
              <a:t>a Value from a Function</a:t>
            </a:r>
            <a:endParaRPr lang="bg-BG" dirty="0"/>
          </a:p>
        </p:txBody>
      </p:sp>
      <p:sp>
        <p:nvSpPr>
          <p:cNvPr id="6" name="Text Placeholder 5"/>
          <p:cNvSpPr>
            <a:spLocks noGrp="1"/>
          </p:cNvSpPr>
          <p:nvPr>
            <p:ph type="body" idx="1"/>
          </p:nvPr>
        </p:nvSpPr>
        <p:spPr>
          <a:xfrm>
            <a:off x="1088284" y="5754968"/>
            <a:ext cx="9959128" cy="688256"/>
          </a:xfrm>
        </p:spPr>
        <p:txBody>
          <a:bodyPr/>
          <a:lstStyle/>
          <a:p>
            <a:r>
              <a:rPr lang="en-US" smtClean="0"/>
              <a:t>Live Demo</a:t>
            </a:r>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26</a:t>
            </a:fld>
            <a:endParaRPr lang="en-US" dirty="0"/>
          </a:p>
        </p:txBody>
      </p:sp>
      <p:pic>
        <p:nvPicPr>
          <p:cNvPr id="7" name="Picture 2" descr="http://www.m3tools.net/net/assets/images/return%20value%20code%20graph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1642" y="1088408"/>
            <a:ext cx="5332412" cy="3539210"/>
          </a:xfrm>
          <a:prstGeom prst="roundRect">
            <a:avLst>
              <a:gd name="adj" fmla="val 3225"/>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51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mtClean="0"/>
              <a:t>Calculate the avarage age of Student objects in array</a:t>
            </a:r>
            <a:br>
              <a:rPr lang="en-US" smtClean="0"/>
            </a:br>
            <a:endParaRPr lang="bg-BG"/>
          </a:p>
        </p:txBody>
      </p:sp>
      <p:sp>
        <p:nvSpPr>
          <p:cNvPr id="4" name="Title 3"/>
          <p:cNvSpPr>
            <a:spLocks noGrp="1"/>
          </p:cNvSpPr>
          <p:nvPr>
            <p:ph type="title"/>
          </p:nvPr>
        </p:nvSpPr>
        <p:spPr/>
        <p:txBody>
          <a:bodyPr/>
          <a:lstStyle/>
          <a:p>
            <a:r>
              <a:rPr lang="en-US" dirty="0" smtClean="0"/>
              <a:t>Average Students Age – Exampl</a:t>
            </a:r>
            <a:r>
              <a:rPr lang="en-US" dirty="0"/>
              <a:t>e</a:t>
            </a:r>
            <a:endParaRPr lang="bg-BG" dirty="0"/>
          </a:p>
        </p:txBody>
      </p:sp>
      <p:sp>
        <p:nvSpPr>
          <p:cNvPr id="6" name="Rectangle 5"/>
          <p:cNvSpPr>
            <a:spLocks noChangeArrowheads="1"/>
          </p:cNvSpPr>
          <p:nvPr/>
        </p:nvSpPr>
        <p:spPr bwMode="auto">
          <a:xfrm>
            <a:off x="531812" y="1905000"/>
            <a:ext cx="10820400" cy="44627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studentsArr = [ {name: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'Ivan',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age: 16,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gender: 'male'},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{name: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'George',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age: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15,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sex: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'male'},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{name: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'Maria',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age: 22,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gender: 'female'}];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120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findAverageAge(studentsArr) {</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var sum = 0;</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for (var i = 0; i &lt; studentsArr.length; i++) {</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sum += studentsArr[i].age;</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return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sum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studentsArr.length;</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120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avgStudentsAge = findAverageAge(studentsArr);</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console.log(avgStudentsAge);</a:t>
            </a:r>
          </a:p>
        </p:txBody>
      </p:sp>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1152167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5540" y="4800600"/>
            <a:ext cx="8938472" cy="820600"/>
          </a:xfrm>
        </p:spPr>
        <p:txBody>
          <a:bodyPr/>
          <a:lstStyle/>
          <a:p>
            <a:r>
              <a:rPr lang="en-US" dirty="0" smtClean="0"/>
              <a:t>Average Students Age</a:t>
            </a:r>
            <a:endParaRPr lang="bg-BG" dirty="0"/>
          </a:p>
        </p:txBody>
      </p:sp>
      <p:sp>
        <p:nvSpPr>
          <p:cNvPr id="6" name="Text Placeholder 5"/>
          <p:cNvSpPr>
            <a:spLocks noGrp="1"/>
          </p:cNvSpPr>
          <p:nvPr>
            <p:ph type="body" idx="1"/>
          </p:nvPr>
        </p:nvSpPr>
        <p:spPr>
          <a:xfrm>
            <a:off x="1575540" y="5602568"/>
            <a:ext cx="8938472" cy="688256"/>
          </a:xfrm>
        </p:spPr>
        <p:txBody>
          <a:bodyPr/>
          <a:lstStyle/>
          <a:p>
            <a:r>
              <a:rPr lang="en-US" smtClean="0"/>
              <a:t>Live Demo</a:t>
            </a:r>
            <a:endParaRPr lang="bg-BG"/>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401" y="1874188"/>
            <a:ext cx="7524750" cy="252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358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12" y="4871112"/>
            <a:ext cx="8938472" cy="820600"/>
          </a:xfrm>
        </p:spPr>
        <p:txBody>
          <a:bodyPr/>
          <a:lstStyle/>
          <a:p>
            <a:r>
              <a:rPr lang="en-US"/>
              <a:t>Function Scope</a:t>
            </a:r>
            <a:endParaRPr lang="bg-BG" dirty="0"/>
          </a:p>
        </p:txBody>
      </p:sp>
      <p:sp>
        <p:nvSpPr>
          <p:cNvPr id="5" name="Text Placeholder 4"/>
          <p:cNvSpPr>
            <a:spLocks noGrp="1"/>
          </p:cNvSpPr>
          <p:nvPr>
            <p:ph type="body" idx="1"/>
          </p:nvPr>
        </p:nvSpPr>
        <p:spPr>
          <a:xfrm>
            <a:off x="1446212" y="5754968"/>
            <a:ext cx="8938472" cy="719034"/>
          </a:xfrm>
        </p:spPr>
        <p:txBody>
          <a:bodyPr/>
          <a:lstStyle/>
          <a:p>
            <a:r>
              <a:rPr lang="en-US" dirty="0"/>
              <a:t>Scope of </a:t>
            </a:r>
            <a:r>
              <a:rPr lang="en-US" dirty="0" smtClean="0"/>
              <a:t>Variables and Functions</a:t>
            </a:r>
            <a:endParaRPr lang="en-US" dirty="0"/>
          </a:p>
        </p:txBody>
      </p:sp>
      <p:pic>
        <p:nvPicPr>
          <p:cNvPr id="6" name="Picture 2" descr="http://media.smashingmagazine.com/wp-content/uploads/images/js-scope/j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148" y="1225594"/>
            <a:ext cx="5562600" cy="3326422"/>
          </a:xfrm>
          <a:prstGeom prst="roundRect">
            <a:avLst>
              <a:gd name="adj" fmla="val 3225"/>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501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chemeClr val="tx2">
                    <a:lumMod val="75000"/>
                  </a:schemeClr>
                </a:solidFill>
              </a:rPr>
              <a:t>JavaScript Basics</a:t>
            </a:r>
            <a:r>
              <a:rPr lang="en-US" dirty="0" smtClean="0"/>
              <a:t>" course is </a:t>
            </a:r>
            <a:r>
              <a:rPr lang="en-US" dirty="0" smtClean="0">
                <a:solidFill>
                  <a:schemeClr val="tx2">
                    <a:lumMod val="75000"/>
                  </a:schemeClr>
                </a:solidFill>
              </a:rPr>
              <a:t>NOT for absolute beginners</a:t>
            </a:r>
          </a:p>
          <a:p>
            <a:pPr lvl="1"/>
            <a:r>
              <a:rPr lang="en-US" dirty="0" smtClean="0"/>
              <a:t>Take the "C# Basics" course at SoftUni first</a:t>
            </a:r>
            <a:r>
              <a:rPr lang="bg-BG" dirty="0" smtClean="0"/>
              <a:t>: </a:t>
            </a:r>
            <a:r>
              <a:rPr lang="en-US" dirty="0" smtClean="0">
                <a:hlinkClick r:id="rId2"/>
              </a:rPr>
              <a:t>https</a:t>
            </a:r>
            <a:r>
              <a:rPr lang="en-US" dirty="0">
                <a:hlinkClick r:id="rId2"/>
              </a:rPr>
              <a:t>://</a:t>
            </a:r>
            <a:r>
              <a:rPr lang="en-US" dirty="0" smtClean="0">
                <a:hlinkClick r:id="rId2"/>
              </a:rPr>
              <a:t>softuni.bg/courses/csharp-basics</a:t>
            </a:r>
            <a:endParaRPr lang="en-US" dirty="0" smtClean="0"/>
          </a:p>
          <a:p>
            <a:pPr lvl="1"/>
            <a:r>
              <a:rPr lang="en-US" dirty="0" smtClean="0"/>
              <a:t>The course is for beginners, but requires previous coding skills</a:t>
            </a:r>
            <a:endParaRPr lang="bg-BG" dirty="0" smtClean="0"/>
          </a:p>
          <a:p>
            <a:pPr>
              <a:spcBef>
                <a:spcPts val="1200"/>
              </a:spcBef>
            </a:pPr>
            <a:r>
              <a:rPr lang="en-US" dirty="0" smtClean="0"/>
              <a:t>Requirements</a:t>
            </a:r>
          </a:p>
          <a:p>
            <a:pPr lvl="1"/>
            <a:r>
              <a:rPr lang="en-US" dirty="0" smtClean="0"/>
              <a:t>Coding skills – entry level</a:t>
            </a:r>
          </a:p>
          <a:p>
            <a:pPr lvl="1"/>
            <a:r>
              <a:rPr lang="en-US" dirty="0" smtClean="0"/>
              <a:t>Computer English – entry level</a:t>
            </a:r>
          </a:p>
          <a:p>
            <a:pPr lvl="1"/>
            <a:r>
              <a:rPr lang="en-US" dirty="0" smtClean="0"/>
              <a:t>Logical thinking</a:t>
            </a:r>
          </a:p>
          <a:p>
            <a:pPr lvl="1"/>
            <a:endParaRPr lang="en-US" dirty="0" smtClean="0"/>
          </a:p>
        </p:txBody>
      </p:sp>
      <p:sp>
        <p:nvSpPr>
          <p:cNvPr id="4" name="Title 3"/>
          <p:cNvSpPr>
            <a:spLocks noGrp="1"/>
          </p:cNvSpPr>
          <p:nvPr>
            <p:ph type="title"/>
          </p:nvPr>
        </p:nvSpPr>
        <p:spPr/>
        <p:txBody>
          <a:bodyPr/>
          <a:lstStyle/>
          <a:p>
            <a:r>
              <a:rPr lang="en-US" dirty="0" smtClean="0"/>
              <a:t>Warning: Not for Absolute Beginners</a:t>
            </a:r>
            <a:endParaRPr lang="en-US" dirty="0"/>
          </a:p>
        </p:txBody>
      </p:sp>
      <p:grpSp>
        <p:nvGrpSpPr>
          <p:cNvPr id="10" name="Group 9"/>
          <p:cNvGrpSpPr/>
          <p:nvPr/>
        </p:nvGrpSpPr>
        <p:grpSpPr>
          <a:xfrm>
            <a:off x="6627813" y="3810000"/>
            <a:ext cx="2057400" cy="2740582"/>
            <a:chOff x="6627812" y="3733799"/>
            <a:chExt cx="2098413" cy="2892983"/>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812" y="3733799"/>
              <a:ext cx="2098413" cy="2892983"/>
            </a:xfrm>
            <a:prstGeom prst="rect">
              <a:avLst/>
            </a:prstGeom>
            <a:effectLst>
              <a:glow rad="139700">
                <a:schemeClr val="accent1">
                  <a:satMod val="175000"/>
                  <a:alpha val="40000"/>
                </a:schemeClr>
              </a:glow>
            </a:effectLst>
          </p:spPr>
        </p:pic>
        <p:sp>
          <p:nvSpPr>
            <p:cNvPr id="9" name="TextBox 8"/>
            <p:cNvSpPr txBox="1"/>
            <p:nvPr/>
          </p:nvSpPr>
          <p:spPr>
            <a:xfrm>
              <a:off x="6704023" y="5504108"/>
              <a:ext cx="1931939" cy="892552"/>
            </a:xfrm>
            <a:prstGeom prst="rect">
              <a:avLst/>
            </a:prstGeom>
            <a:noFill/>
          </p:spPr>
          <p:txBody>
            <a:bodyPr wrap="none" rtlCol="0">
              <a:spAutoFit/>
            </a:bodyPr>
            <a:lstStyle/>
            <a:p>
              <a:r>
                <a:rPr lang="en-US" sz="2600" b="1" spc="50" dirty="0" smtClean="0">
                  <a:ln w="9525" cmpd="sng">
                    <a:solidFill>
                      <a:schemeClr val="accent1">
                        <a:lumMod val="50000"/>
                      </a:schemeClr>
                    </a:solidFill>
                    <a:prstDash val="solid"/>
                  </a:ln>
                  <a:solidFill>
                    <a:srgbClr val="70AD47">
                      <a:tint val="1000"/>
                    </a:srgbClr>
                  </a:solidFill>
                  <a:effectLst>
                    <a:glow rad="38100">
                      <a:schemeClr val="accent1">
                        <a:alpha val="40000"/>
                      </a:schemeClr>
                    </a:glow>
                  </a:effectLst>
                </a:rPr>
                <a:t>coding skills</a:t>
              </a:r>
            </a:p>
            <a:p>
              <a:pPr algn="ctr"/>
              <a:r>
                <a:rPr lang="en-US" sz="2600" b="1" spc="50" dirty="0" smtClean="0">
                  <a:ln w="9525" cmpd="sng">
                    <a:solidFill>
                      <a:schemeClr val="accent1">
                        <a:lumMod val="50000"/>
                      </a:schemeClr>
                    </a:solidFill>
                    <a:prstDash val="solid"/>
                  </a:ln>
                  <a:solidFill>
                    <a:srgbClr val="70AD47">
                      <a:tint val="1000"/>
                    </a:srgbClr>
                  </a:solidFill>
                  <a:effectLst>
                    <a:glow rad="38100">
                      <a:schemeClr val="accent1">
                        <a:alpha val="40000"/>
                      </a:schemeClr>
                    </a:glow>
                  </a:effectLst>
                </a:rPr>
                <a:t>required!</a:t>
              </a:r>
              <a:endParaRPr lang="en-US" sz="2600" b="1" spc="50" dirty="0">
                <a:ln w="9525" cmpd="sng">
                  <a:solidFill>
                    <a:schemeClr val="accent1">
                      <a:lumMod val="50000"/>
                    </a:schemeClr>
                  </a:solidFill>
                  <a:prstDash val="solid"/>
                </a:ln>
                <a:solidFill>
                  <a:srgbClr val="70AD47">
                    <a:tint val="1000"/>
                  </a:srgbClr>
                </a:solidFill>
                <a:effectLst>
                  <a:glow rad="38100">
                    <a:schemeClr val="accent1">
                      <a:alpha val="40000"/>
                    </a:schemeClr>
                  </a:glow>
                </a:effectLst>
              </a:endParaRPr>
            </a:p>
          </p:txBody>
        </p:sp>
      </p:grpSp>
      <p:pic>
        <p:nvPicPr>
          <p:cNvPr id="11" name="Picture 2" descr="http://www.protrendy.com/wp-content/uploads/2014/04/j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0205" y="4168303"/>
            <a:ext cx="2023976" cy="2023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084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00000"/>
              </a:lnSpc>
            </a:pPr>
            <a:r>
              <a:rPr lang="en-US" dirty="0" smtClean="0"/>
              <a:t>Every variable has its </a:t>
            </a:r>
            <a:r>
              <a:rPr lang="en-US" dirty="0" smtClean="0">
                <a:solidFill>
                  <a:schemeClr val="tx2">
                    <a:lumMod val="75000"/>
                  </a:schemeClr>
                </a:solidFill>
              </a:rPr>
              <a:t>scope</a:t>
            </a:r>
            <a:r>
              <a:rPr lang="en-US" dirty="0" smtClean="0"/>
              <a:t> of usage</a:t>
            </a:r>
          </a:p>
          <a:p>
            <a:pPr lvl="1">
              <a:lnSpc>
                <a:spcPct val="100000"/>
              </a:lnSpc>
            </a:pPr>
            <a:r>
              <a:rPr lang="en-US" dirty="0" smtClean="0"/>
              <a:t>The scope defines where the variable is accessible</a:t>
            </a:r>
          </a:p>
        </p:txBody>
      </p:sp>
      <p:sp>
        <p:nvSpPr>
          <p:cNvPr id="4" name="Title 3"/>
          <p:cNvSpPr>
            <a:spLocks noGrp="1"/>
          </p:cNvSpPr>
          <p:nvPr>
            <p:ph type="title"/>
          </p:nvPr>
        </p:nvSpPr>
        <p:spPr/>
        <p:txBody>
          <a:bodyPr/>
          <a:lstStyle/>
          <a:p>
            <a:r>
              <a:rPr lang="en-US" dirty="0" smtClean="0"/>
              <a:t>Function Scope</a:t>
            </a:r>
            <a:endParaRPr lang="en-US" dirty="0"/>
          </a:p>
        </p:txBody>
      </p:sp>
      <p:sp>
        <p:nvSpPr>
          <p:cNvPr id="6" name="Rectangle 4"/>
          <p:cNvSpPr>
            <a:spLocks noChangeArrowheads="1"/>
          </p:cNvSpPr>
          <p:nvPr/>
        </p:nvSpPr>
        <p:spPr bwMode="auto">
          <a:xfrm>
            <a:off x="914400" y="2667000"/>
            <a:ext cx="10361612" cy="40934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b="1" noProof="1">
                <a:solidFill>
                  <a:srgbClr val="FBEEC9"/>
                </a:solidFill>
                <a:latin typeface="Consolas" pitchFamily="49" charset="0"/>
                <a:cs typeface="Consolas" pitchFamily="49" charset="0"/>
              </a:rPr>
              <a:t>var arr = [1, 2, 3, 4, 5, 6, 7]; // </a:t>
            </a:r>
            <a:r>
              <a:rPr lang="en-US" b="1" i="1" noProof="1">
                <a:solidFill>
                  <a:srgbClr val="FBEEC9"/>
                </a:solidFill>
                <a:latin typeface="Consolas" pitchFamily="49" charset="0"/>
                <a:cs typeface="Consolas" pitchFamily="49" charset="0"/>
              </a:rPr>
              <a:t>global scope</a:t>
            </a:r>
          </a:p>
          <a:p>
            <a:pPr>
              <a:spcBef>
                <a:spcPts val="1200"/>
              </a:spcBef>
            </a:pPr>
            <a:r>
              <a:rPr lang="en-US" b="1" noProof="1">
                <a:solidFill>
                  <a:srgbClr val="FBEEC9"/>
                </a:solidFill>
                <a:latin typeface="Consolas" pitchFamily="49" charset="0"/>
                <a:cs typeface="Consolas" pitchFamily="49" charset="0"/>
              </a:rPr>
              <a:t>function countOccurences(value) {</a:t>
            </a:r>
          </a:p>
          <a:p>
            <a:r>
              <a:rPr lang="en-US" b="1" noProof="1">
                <a:solidFill>
                  <a:srgbClr val="FBEEC9"/>
                </a:solidFill>
                <a:latin typeface="Consolas" pitchFamily="49" charset="0"/>
                <a:cs typeface="Consolas" pitchFamily="49" charset="0"/>
              </a:rPr>
              <a:t>  var count = 0; // </a:t>
            </a:r>
            <a:r>
              <a:rPr lang="en-US" b="1" i="1" noProof="1">
                <a:solidFill>
                  <a:srgbClr val="FBEEC9"/>
                </a:solidFill>
                <a:latin typeface="Consolas" pitchFamily="49" charset="0"/>
                <a:cs typeface="Consolas" pitchFamily="49" charset="0"/>
              </a:rPr>
              <a:t>local scope (for the function only)</a:t>
            </a:r>
          </a:p>
          <a:p>
            <a:r>
              <a:rPr lang="en-US" b="1" noProof="1">
                <a:solidFill>
                  <a:srgbClr val="FBEEC9"/>
                </a:solidFill>
                <a:latin typeface="Consolas" pitchFamily="49" charset="0"/>
                <a:cs typeface="Consolas" pitchFamily="49" charset="0"/>
              </a:rPr>
              <a:t>  for (var </a:t>
            </a:r>
            <a:r>
              <a:rPr lang="en-US" b="1" noProof="1" smtClean="0">
                <a:solidFill>
                  <a:srgbClr val="FBEEC9"/>
                </a:solidFill>
                <a:latin typeface="Consolas" pitchFamily="49" charset="0"/>
                <a:cs typeface="Consolas" pitchFamily="49" charset="0"/>
              </a:rPr>
              <a:t>i = 0</a:t>
            </a:r>
            <a:r>
              <a:rPr lang="en-US" b="1" noProof="1">
                <a:solidFill>
                  <a:srgbClr val="FBEEC9"/>
                </a:solidFill>
                <a:latin typeface="Consolas" pitchFamily="49" charset="0"/>
                <a:cs typeface="Consolas" pitchFamily="49" charset="0"/>
              </a:rPr>
              <a:t>; i</a:t>
            </a:r>
            <a:r>
              <a:rPr lang="bg-BG" b="1" noProof="1">
                <a:solidFill>
                  <a:srgbClr val="FBEEC9"/>
                </a:solidFill>
                <a:latin typeface="Consolas" pitchFamily="49" charset="0"/>
                <a:cs typeface="Consolas" pitchFamily="49" charset="0"/>
              </a:rPr>
              <a:t> </a:t>
            </a:r>
            <a:r>
              <a:rPr lang="en-US" b="1" noProof="1">
                <a:solidFill>
                  <a:srgbClr val="FBEEC9"/>
                </a:solidFill>
                <a:latin typeface="Consolas" pitchFamily="49" charset="0"/>
                <a:cs typeface="Consolas" pitchFamily="49" charset="0"/>
              </a:rPr>
              <a:t>&lt; arr.length; i++)</a:t>
            </a:r>
          </a:p>
          <a:p>
            <a:r>
              <a:rPr lang="en-US" b="1" noProof="1">
                <a:solidFill>
                  <a:srgbClr val="FBEEC9"/>
                </a:solidFill>
                <a:latin typeface="Consolas" pitchFamily="49" charset="0"/>
                <a:cs typeface="Consolas" pitchFamily="49" charset="0"/>
              </a:rPr>
              <a:t>    if (arr[i] == value) count++;</a:t>
            </a:r>
          </a:p>
          <a:p>
            <a:r>
              <a:rPr lang="en-US" b="1" noProof="1">
                <a:solidFill>
                  <a:srgbClr val="FBEEC9"/>
                </a:solidFill>
                <a:latin typeface="Consolas" pitchFamily="49" charset="0"/>
                <a:cs typeface="Consolas" pitchFamily="49" charset="0"/>
              </a:rPr>
              <a:t>  return count;</a:t>
            </a:r>
          </a:p>
          <a:p>
            <a:r>
              <a:rPr lang="en-US" b="1" noProof="1" smtClean="0">
                <a:solidFill>
                  <a:srgbClr val="FBEEC9"/>
                </a:solidFill>
                <a:latin typeface="Consolas" pitchFamily="49" charset="0"/>
                <a:cs typeface="Consolas" pitchFamily="49" charset="0"/>
              </a:rPr>
              <a:t>}</a:t>
            </a:r>
          </a:p>
          <a:p>
            <a:r>
              <a:rPr lang="en-US" b="1" noProof="1" smtClean="0">
                <a:solidFill>
                  <a:srgbClr val="FBEEC9"/>
                </a:solidFill>
                <a:latin typeface="Consolas" pitchFamily="49" charset="0"/>
                <a:cs typeface="Consolas" pitchFamily="49" charset="0"/>
              </a:rPr>
              <a:t>countOccurences(arr);</a:t>
            </a:r>
            <a:endParaRPr lang="en-US" b="1" noProof="1">
              <a:solidFill>
                <a:srgbClr val="FBEEC9"/>
              </a:solidFill>
              <a:latin typeface="Consolas" pitchFamily="49" charset="0"/>
              <a:cs typeface="Consolas" pitchFamily="49" charset="0"/>
            </a:endParaRPr>
          </a:p>
          <a:p>
            <a:pPr>
              <a:spcBef>
                <a:spcPts val="1200"/>
              </a:spcBef>
            </a:pPr>
            <a:r>
              <a:rPr lang="en-US" b="1" noProof="1">
                <a:solidFill>
                  <a:srgbClr val="FBEEC9"/>
                </a:solidFill>
                <a:latin typeface="Consolas" pitchFamily="49" charset="0"/>
                <a:cs typeface="Consolas" pitchFamily="49" charset="0"/>
              </a:rPr>
              <a:t>console.log(arr); // </a:t>
            </a:r>
            <a:r>
              <a:rPr lang="en-US" b="1" i="1" noProof="1">
                <a:solidFill>
                  <a:srgbClr val="FBEEC9"/>
                </a:solidFill>
                <a:latin typeface="Consolas" pitchFamily="49" charset="0"/>
                <a:cs typeface="Consolas" pitchFamily="49" charset="0"/>
              </a:rPr>
              <a:t>[1, 2, 3, 4, 5, 6, 7]</a:t>
            </a:r>
          </a:p>
          <a:p>
            <a:r>
              <a:rPr lang="en-US" b="1" noProof="1" smtClean="0">
                <a:solidFill>
                  <a:srgbClr val="FBEEC9"/>
                </a:solidFill>
                <a:latin typeface="Consolas" pitchFamily="49" charset="0"/>
                <a:cs typeface="Consolas" pitchFamily="49" charset="0"/>
              </a:rPr>
              <a:t>console.log(typeof(count</a:t>
            </a:r>
            <a:r>
              <a:rPr lang="en-US" b="1" noProof="1">
                <a:solidFill>
                  <a:srgbClr val="FBEEC9"/>
                </a:solidFill>
                <a:latin typeface="Consolas" pitchFamily="49" charset="0"/>
                <a:cs typeface="Consolas" pitchFamily="49" charset="0"/>
              </a:rPr>
              <a:t>)); // </a:t>
            </a:r>
            <a:r>
              <a:rPr lang="en-US" b="1" i="1" noProof="1" smtClean="0">
                <a:solidFill>
                  <a:srgbClr val="FBEEC9"/>
                </a:solidFill>
                <a:latin typeface="Consolas" pitchFamily="49" charset="0"/>
                <a:cs typeface="Consolas" pitchFamily="49" charset="0"/>
              </a:rPr>
              <a:t>undefined</a:t>
            </a:r>
            <a:endParaRPr lang="en-US" b="1" i="1" noProof="1">
              <a:solidFill>
                <a:srgbClr val="FBEEC9"/>
              </a:solidFill>
              <a:latin typeface="Consolas" pitchFamily="49" charset="0"/>
              <a:cs typeface="Consolas"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Tree>
    <p:extLst>
      <p:ext uri="{BB962C8B-B14F-4D97-AF65-F5344CB8AC3E}">
        <p14:creationId xmlns:p14="http://schemas.microsoft.com/office/powerpoint/2010/main" val="26808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3138" y="1143000"/>
            <a:ext cx="11804822" cy="5570355"/>
          </a:xfrm>
        </p:spPr>
        <p:txBody>
          <a:bodyPr/>
          <a:lstStyle/>
          <a:p>
            <a:r>
              <a:rPr lang="en-US" dirty="0" smtClean="0"/>
              <a:t>Example of </a:t>
            </a:r>
            <a:r>
              <a:rPr lang="en-US" dirty="0" smtClean="0">
                <a:solidFill>
                  <a:schemeClr val="tx2">
                    <a:lumMod val="75000"/>
                  </a:schemeClr>
                </a:solidFill>
              </a:rPr>
              <a:t>local</a:t>
            </a:r>
            <a:r>
              <a:rPr lang="en-US" dirty="0" smtClean="0"/>
              <a:t> scope:</a:t>
            </a:r>
            <a:endParaRPr lang="bg-BG" dirty="0"/>
          </a:p>
        </p:txBody>
      </p:sp>
      <p:sp>
        <p:nvSpPr>
          <p:cNvPr id="4" name="Title 3"/>
          <p:cNvSpPr>
            <a:spLocks noGrp="1"/>
          </p:cNvSpPr>
          <p:nvPr>
            <p:ph type="title"/>
          </p:nvPr>
        </p:nvSpPr>
        <p:spPr/>
        <p:txBody>
          <a:bodyPr/>
          <a:lstStyle/>
          <a:p>
            <a:r>
              <a:rPr lang="en-US" dirty="0" smtClean="0"/>
              <a:t>Local Scope</a:t>
            </a:r>
            <a:endParaRPr lang="bg-BG" dirty="0"/>
          </a:p>
        </p:txBody>
      </p:sp>
      <p:sp>
        <p:nvSpPr>
          <p:cNvPr id="6" name="Rectangle 5"/>
          <p:cNvSpPr>
            <a:spLocks noChangeArrowheads="1"/>
          </p:cNvSpPr>
          <p:nvPr/>
        </p:nvSpPr>
        <p:spPr bwMode="auto">
          <a:xfrm>
            <a:off x="836613" y="2017216"/>
            <a:ext cx="10515599"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b="1" noProof="1" smtClean="0">
                <a:solidFill>
                  <a:srgbClr val="FBEEC9"/>
                </a:solidFill>
                <a:latin typeface="Consolas" pitchFamily="49" charset="0"/>
                <a:cs typeface="Consolas" pitchFamily="49" charset="0"/>
              </a:rPr>
              <a:t>function play() { </a:t>
            </a:r>
          </a:p>
          <a:p>
            <a:r>
              <a:rPr lang="en-US" b="1" noProof="1" smtClean="0">
                <a:solidFill>
                  <a:srgbClr val="FBEEC9"/>
                </a:solidFill>
                <a:latin typeface="Consolas" pitchFamily="49" charset="0"/>
                <a:cs typeface="Consolas" pitchFamily="49" charset="0"/>
              </a:rPr>
              <a:t>   for (var x = 1; x &lt; 5; x++) {</a:t>
            </a:r>
          </a:p>
          <a:p>
            <a:r>
              <a:rPr lang="en-US" b="1" noProof="1" smtClean="0">
                <a:solidFill>
                  <a:srgbClr val="FBEEC9"/>
                </a:solidFill>
                <a:latin typeface="Consolas" pitchFamily="49" charset="0"/>
                <a:cs typeface="Consolas" pitchFamily="49" charset="0"/>
              </a:rPr>
              <a:t>      var y = x*x;</a:t>
            </a:r>
          </a:p>
          <a:p>
            <a:r>
              <a:rPr lang="en-US" b="1" noProof="1" smtClean="0">
                <a:solidFill>
                  <a:srgbClr val="FBEEC9"/>
                </a:solidFill>
                <a:latin typeface="Consolas" pitchFamily="49" charset="0"/>
                <a:cs typeface="Consolas" pitchFamily="49" charset="0"/>
              </a:rPr>
              <a:t>      console.log(x + " " + y);</a:t>
            </a:r>
          </a:p>
          <a:p>
            <a:r>
              <a:rPr lang="en-US" b="1" noProof="1" smtClean="0">
                <a:solidFill>
                  <a:srgbClr val="FBEEC9"/>
                </a:solidFill>
                <a:latin typeface="Consolas" pitchFamily="49" charset="0"/>
                <a:cs typeface="Consolas" pitchFamily="49" charset="0"/>
              </a:rPr>
              <a:t>   }</a:t>
            </a:r>
          </a:p>
          <a:p>
            <a:r>
              <a:rPr lang="en-US" b="1" noProof="1" smtClean="0">
                <a:solidFill>
                  <a:srgbClr val="FBEEC9"/>
                </a:solidFill>
                <a:latin typeface="Consolas" pitchFamily="49" charset="0"/>
                <a:cs typeface="Consolas" pitchFamily="49" charset="0"/>
              </a:rPr>
              <a:t>}</a:t>
            </a:r>
          </a:p>
          <a:p>
            <a:endParaRPr lang="en-US" b="1" noProof="1" smtClean="0">
              <a:solidFill>
                <a:srgbClr val="FBEEC9"/>
              </a:solidFill>
              <a:latin typeface="Consolas" pitchFamily="49" charset="0"/>
              <a:cs typeface="Consolas" pitchFamily="49" charset="0"/>
            </a:endParaRPr>
          </a:p>
          <a:p>
            <a:r>
              <a:rPr lang="en-US" b="1" noProof="1" smtClean="0">
                <a:solidFill>
                  <a:srgbClr val="FBEEC9"/>
                </a:solidFill>
                <a:latin typeface="Consolas" pitchFamily="49" charset="0"/>
                <a:cs typeface="Consolas" pitchFamily="49" charset="0"/>
              </a:rPr>
              <a:t>play();</a:t>
            </a:r>
          </a:p>
          <a:p>
            <a:endParaRPr lang="en-US" b="1" noProof="1" smtClean="0">
              <a:solidFill>
                <a:srgbClr val="FBEEC9"/>
              </a:solidFill>
              <a:latin typeface="Consolas" pitchFamily="49" charset="0"/>
              <a:cs typeface="Consolas" pitchFamily="49" charset="0"/>
            </a:endParaRPr>
          </a:p>
          <a:p>
            <a:r>
              <a:rPr lang="en-US" b="1" noProof="1" smtClean="0">
                <a:solidFill>
                  <a:srgbClr val="FBEEC9"/>
                </a:solidFill>
                <a:latin typeface="Consolas" pitchFamily="49" charset="0"/>
                <a:cs typeface="Consolas" pitchFamily="49" charset="0"/>
              </a:rPr>
              <a:t>console.log(typeof(x)); // undefined</a:t>
            </a:r>
          </a:p>
          <a:p>
            <a:r>
              <a:rPr lang="en-US" b="1" noProof="1" smtClean="0">
                <a:solidFill>
                  <a:srgbClr val="FBEEC9"/>
                </a:solidFill>
                <a:latin typeface="Consolas" pitchFamily="49" charset="0"/>
                <a:cs typeface="Consolas" pitchFamily="49" charset="0"/>
              </a:rPr>
              <a:t>console.log(typeof(y)); // undefined</a:t>
            </a:r>
            <a:endParaRPr lang="en-US" b="1" noProof="1">
              <a:solidFill>
                <a:srgbClr val="FBEEC9"/>
              </a:solidFill>
              <a:latin typeface="Consolas" pitchFamily="49" charset="0"/>
              <a:cs typeface="Consolas" pitchFamily="49" charset="0"/>
            </a:endParaRPr>
          </a:p>
        </p:txBody>
      </p:sp>
    </p:spTree>
    <p:extLst>
      <p:ext uri="{BB962C8B-B14F-4D97-AF65-F5344CB8AC3E}">
        <p14:creationId xmlns:p14="http://schemas.microsoft.com/office/powerpoint/2010/main" val="1204994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p:cNvSpPr>
            <a:spLocks noGrp="1"/>
          </p:cNvSpPr>
          <p:nvPr>
            <p:ph idx="1"/>
          </p:nvPr>
        </p:nvSpPr>
        <p:spPr/>
        <p:txBody>
          <a:bodyPr/>
          <a:lstStyle/>
          <a:p>
            <a:r>
              <a:rPr lang="en-US" dirty="0" smtClean="0"/>
              <a:t>Example of </a:t>
            </a:r>
            <a:r>
              <a:rPr lang="en-US" dirty="0" smtClean="0">
                <a:solidFill>
                  <a:schemeClr val="tx2">
                    <a:lumMod val="75000"/>
                  </a:schemeClr>
                </a:solidFill>
              </a:rPr>
              <a:t>global</a:t>
            </a:r>
            <a:r>
              <a:rPr lang="en-US" dirty="0" smtClean="0"/>
              <a:t> scope:</a:t>
            </a:r>
          </a:p>
        </p:txBody>
      </p:sp>
      <p:sp>
        <p:nvSpPr>
          <p:cNvPr id="4" name="Title 3"/>
          <p:cNvSpPr>
            <a:spLocks noGrp="1"/>
          </p:cNvSpPr>
          <p:nvPr>
            <p:ph type="title"/>
          </p:nvPr>
        </p:nvSpPr>
        <p:spPr/>
        <p:txBody>
          <a:bodyPr/>
          <a:lstStyle/>
          <a:p>
            <a:r>
              <a:rPr lang="en-US" dirty="0" smtClean="0"/>
              <a:t>Global Scope</a:t>
            </a:r>
            <a:endParaRPr lang="bg-BG" dirty="0"/>
          </a:p>
        </p:txBody>
      </p:sp>
      <p:sp>
        <p:nvSpPr>
          <p:cNvPr id="5" name="Rectangle 7"/>
          <p:cNvSpPr>
            <a:spLocks noChangeArrowheads="1"/>
          </p:cNvSpPr>
          <p:nvPr/>
        </p:nvSpPr>
        <p:spPr bwMode="auto">
          <a:xfrm>
            <a:off x="836612" y="2023408"/>
            <a:ext cx="10515600" cy="304698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r>
              <a:rPr lang="en-US" b="1" noProof="1" smtClean="0">
                <a:solidFill>
                  <a:srgbClr val="FBEEC9"/>
                </a:solidFill>
                <a:latin typeface="Consolas" pitchFamily="49" charset="0"/>
                <a:cs typeface="Consolas" pitchFamily="49" charset="0"/>
              </a:rPr>
              <a:t>for (var x = 1; x &lt; 5; x++) {</a:t>
            </a:r>
          </a:p>
          <a:p>
            <a:r>
              <a:rPr lang="en-US" b="1" noProof="1" smtClean="0">
                <a:solidFill>
                  <a:srgbClr val="FBEEC9"/>
                </a:solidFill>
                <a:latin typeface="Consolas" pitchFamily="49" charset="0"/>
                <a:cs typeface="Consolas" pitchFamily="49" charset="0"/>
              </a:rPr>
              <a:t>  var y = x*x;</a:t>
            </a:r>
          </a:p>
          <a:p>
            <a:r>
              <a:rPr lang="en-US" b="1" noProof="1" smtClean="0">
                <a:solidFill>
                  <a:srgbClr val="FBEEC9"/>
                </a:solidFill>
                <a:latin typeface="Consolas" pitchFamily="49" charset="0"/>
                <a:cs typeface="Consolas" pitchFamily="49" charset="0"/>
              </a:rPr>
              <a:t>  console.log(x + " " + y);</a:t>
            </a:r>
          </a:p>
          <a:p>
            <a:r>
              <a:rPr lang="en-US" b="1" noProof="1" smtClean="0">
                <a:solidFill>
                  <a:srgbClr val="FBEEC9"/>
                </a:solidFill>
                <a:latin typeface="Consolas" pitchFamily="49" charset="0"/>
                <a:cs typeface="Consolas" pitchFamily="49" charset="0"/>
              </a:rPr>
              <a:t>}</a:t>
            </a:r>
          </a:p>
          <a:p>
            <a:endParaRPr lang="en-US" b="1" noProof="1" smtClean="0">
              <a:solidFill>
                <a:srgbClr val="FBEEC9"/>
              </a:solidFill>
              <a:latin typeface="Consolas" pitchFamily="49" charset="0"/>
              <a:cs typeface="Consolas" pitchFamily="49" charset="0"/>
            </a:endParaRPr>
          </a:p>
          <a:p>
            <a:r>
              <a:rPr lang="en-US" b="1" noProof="1" smtClean="0">
                <a:solidFill>
                  <a:srgbClr val="FBEEC9"/>
                </a:solidFill>
                <a:latin typeface="Consolas" pitchFamily="49" charset="0"/>
                <a:cs typeface="Consolas" pitchFamily="49" charset="0"/>
              </a:rPr>
              <a:t>console.log("x=" + x + " y=" + y); // x=5 y=16</a:t>
            </a:r>
          </a:p>
          <a:p>
            <a:endParaRPr lang="en-US" b="1" noProof="1">
              <a:solidFill>
                <a:srgbClr val="FBEEC9"/>
              </a:solidFill>
              <a:latin typeface="Consolas" pitchFamily="49" charset="0"/>
              <a:cs typeface="Consolas" pitchFamily="49" charset="0"/>
            </a:endParaRPr>
          </a:p>
          <a:p>
            <a:r>
              <a:rPr lang="en-US" b="1" noProof="1" smtClean="0">
                <a:solidFill>
                  <a:srgbClr val="FBEEC9"/>
                </a:solidFill>
                <a:latin typeface="Consolas" pitchFamily="49" charset="0"/>
                <a:cs typeface="Consolas" pitchFamily="49" charset="0"/>
              </a:rPr>
              <a:t>// Now "x" and "y" are global variables</a:t>
            </a:r>
            <a:endParaRPr lang="en-US" b="1" noProof="1">
              <a:solidFill>
                <a:srgbClr val="FBEEC9"/>
              </a:solidFill>
              <a:latin typeface="Consolas" pitchFamily="49" charset="0"/>
              <a:cs typeface="Consolas" pitchFamily="49" charset="0"/>
            </a:endParaRPr>
          </a:p>
        </p:txBody>
      </p:sp>
    </p:spTree>
    <p:extLst>
      <p:ext uri="{BB962C8B-B14F-4D97-AF65-F5344CB8AC3E}">
        <p14:creationId xmlns:p14="http://schemas.microsoft.com/office/powerpoint/2010/main" val="258032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3" name="Content Placeholder 2"/>
          <p:cNvSpPr>
            <a:spLocks noGrp="1"/>
          </p:cNvSpPr>
          <p:nvPr>
            <p:ph idx="1"/>
          </p:nvPr>
        </p:nvSpPr>
        <p:spPr/>
        <p:txBody>
          <a:bodyPr/>
          <a:lstStyle/>
          <a:p>
            <a:r>
              <a:rPr lang="en-US" dirty="0" smtClean="0"/>
              <a:t>Immediately-Invoked Function Expression (IIFE)</a:t>
            </a:r>
          </a:p>
          <a:p>
            <a:pPr lvl="1"/>
            <a:r>
              <a:rPr lang="en-US" dirty="0" smtClean="0"/>
              <a:t>A JavaScript block of code that hides variables</a:t>
            </a:r>
          </a:p>
          <a:p>
            <a:pPr lvl="1"/>
            <a:r>
              <a:rPr lang="en-US" dirty="0" smtClean="0"/>
              <a:t>Prevents polluting the global scope</a:t>
            </a:r>
            <a:endParaRPr lang="en-US" dirty="0"/>
          </a:p>
        </p:txBody>
      </p:sp>
      <p:sp>
        <p:nvSpPr>
          <p:cNvPr id="4" name="Title 3"/>
          <p:cNvSpPr>
            <a:spLocks noGrp="1"/>
          </p:cNvSpPr>
          <p:nvPr>
            <p:ph type="title"/>
          </p:nvPr>
        </p:nvSpPr>
        <p:spPr/>
        <p:txBody>
          <a:bodyPr/>
          <a:lstStyle/>
          <a:p>
            <a:r>
              <a:rPr lang="en-US" dirty="0" smtClean="0"/>
              <a:t>Hiding Variables through IIFE </a:t>
            </a:r>
            <a:endParaRPr lang="en-US" dirty="0"/>
          </a:p>
        </p:txBody>
      </p:sp>
      <p:sp>
        <p:nvSpPr>
          <p:cNvPr id="5" name="Rectangle 4"/>
          <p:cNvSpPr>
            <a:spLocks noChangeArrowheads="1"/>
          </p:cNvSpPr>
          <p:nvPr/>
        </p:nvSpPr>
        <p:spPr bwMode="auto">
          <a:xfrm>
            <a:off x="896161" y="3505200"/>
            <a:ext cx="10393326" cy="280076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200" b="1" noProof="1" smtClean="0">
                <a:solidFill>
                  <a:srgbClr val="FBEEC9"/>
                </a:solidFill>
                <a:latin typeface="Consolas" pitchFamily="49" charset="0"/>
                <a:cs typeface="Consolas" pitchFamily="49" charset="0"/>
              </a:rPr>
              <a:t>(function() { </a:t>
            </a:r>
          </a:p>
          <a:p>
            <a:r>
              <a:rPr lang="en-US" sz="2200" b="1" noProof="1" smtClean="0">
                <a:solidFill>
                  <a:srgbClr val="FBEEC9"/>
                </a:solidFill>
                <a:latin typeface="Consolas" pitchFamily="49" charset="0"/>
                <a:cs typeface="Consolas" pitchFamily="49" charset="0"/>
              </a:rPr>
              <a:t>   for (var x = 1; x &lt; 5; x++) {</a:t>
            </a:r>
          </a:p>
          <a:p>
            <a:r>
              <a:rPr lang="en-US" sz="2200" b="1" noProof="1" smtClean="0">
                <a:solidFill>
                  <a:srgbClr val="FBEEC9"/>
                </a:solidFill>
                <a:latin typeface="Consolas" pitchFamily="49" charset="0"/>
                <a:cs typeface="Consolas" pitchFamily="49" charset="0"/>
              </a:rPr>
              <a:t>      var y = x*x;</a:t>
            </a:r>
          </a:p>
          <a:p>
            <a:r>
              <a:rPr lang="en-US" sz="2200" b="1" noProof="1" smtClean="0">
                <a:solidFill>
                  <a:srgbClr val="FBEEC9"/>
                </a:solidFill>
                <a:latin typeface="Consolas" pitchFamily="49" charset="0"/>
                <a:cs typeface="Consolas" pitchFamily="49" charset="0"/>
              </a:rPr>
              <a:t>      console.log(x + " " + y);</a:t>
            </a:r>
          </a:p>
          <a:p>
            <a:r>
              <a:rPr lang="en-US" sz="2200" b="1" noProof="1" smtClean="0">
                <a:solidFill>
                  <a:srgbClr val="FBEEC9"/>
                </a:solidFill>
                <a:latin typeface="Consolas" pitchFamily="49" charset="0"/>
                <a:cs typeface="Consolas" pitchFamily="49" charset="0"/>
              </a:rPr>
              <a:t>   }</a:t>
            </a:r>
          </a:p>
          <a:p>
            <a:r>
              <a:rPr lang="en-US" sz="2200" b="1" noProof="1" smtClean="0">
                <a:solidFill>
                  <a:srgbClr val="FBEEC9"/>
                </a:solidFill>
                <a:latin typeface="Consolas" pitchFamily="49" charset="0"/>
                <a:cs typeface="Consolas" pitchFamily="49" charset="0"/>
              </a:rPr>
              <a:t>})();</a:t>
            </a:r>
          </a:p>
          <a:p>
            <a:endParaRPr lang="en-US" sz="2200" b="1" noProof="1" smtClean="0">
              <a:solidFill>
                <a:srgbClr val="FBEEC9"/>
              </a:solidFill>
              <a:latin typeface="Consolas" pitchFamily="49" charset="0"/>
              <a:cs typeface="Consolas" pitchFamily="49" charset="0"/>
            </a:endParaRPr>
          </a:p>
          <a:p>
            <a:r>
              <a:rPr lang="en-US" sz="2200" b="1" noProof="1" smtClean="0">
                <a:solidFill>
                  <a:srgbClr val="FBEEC9"/>
                </a:solidFill>
                <a:latin typeface="Consolas" pitchFamily="49" charset="0"/>
                <a:cs typeface="Consolas" pitchFamily="49" charset="0"/>
              </a:rPr>
              <a:t>console.log(typeof(x) + " " + typeof(y)); // undefined undefined</a:t>
            </a:r>
            <a:endParaRPr lang="en-US" sz="2200" b="1" noProof="1">
              <a:solidFill>
                <a:srgbClr val="FBEEC9"/>
              </a:solidFill>
              <a:latin typeface="Consolas" pitchFamily="49" charset="0"/>
              <a:cs typeface="Consolas" pitchFamily="49" charset="0"/>
            </a:endParaRPr>
          </a:p>
        </p:txBody>
      </p:sp>
    </p:spTree>
    <p:extLst>
      <p:ext uri="{BB962C8B-B14F-4D97-AF65-F5344CB8AC3E}">
        <p14:creationId xmlns:p14="http://schemas.microsoft.com/office/powerpoint/2010/main" val="355478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smtClean="0"/>
              <a:t>Functions in JS can hold other functions</a:t>
            </a:r>
          </a:p>
          <a:p>
            <a:pPr lvl="1">
              <a:lnSpc>
                <a:spcPct val="100000"/>
              </a:lnSpc>
            </a:pPr>
            <a:r>
              <a:rPr lang="en-US" sz="3000" dirty="0" smtClean="0"/>
              <a:t>Inner functions can access the variables hold in their parent</a:t>
            </a:r>
            <a:endParaRPr lang="en-US" sz="3000" dirty="0"/>
          </a:p>
        </p:txBody>
      </p:sp>
      <p:sp>
        <p:nvSpPr>
          <p:cNvPr id="4" name="Title 3"/>
          <p:cNvSpPr>
            <a:spLocks noGrp="1"/>
          </p:cNvSpPr>
          <p:nvPr>
            <p:ph type="title"/>
          </p:nvPr>
        </p:nvSpPr>
        <p:spPr/>
        <p:txBody>
          <a:bodyPr/>
          <a:lstStyle/>
          <a:p>
            <a:r>
              <a:rPr lang="en-US" dirty="0" smtClean="0"/>
              <a:t>Functions in JS can be Nested</a:t>
            </a:r>
            <a:endParaRPr lang="en-US" dirty="0"/>
          </a:p>
        </p:txBody>
      </p:sp>
      <p:sp>
        <p:nvSpPr>
          <p:cNvPr id="5" name="Rectangle 4"/>
          <p:cNvSpPr>
            <a:spLocks noChangeArrowheads="1"/>
          </p:cNvSpPr>
          <p:nvPr/>
        </p:nvSpPr>
        <p:spPr bwMode="auto">
          <a:xfrm>
            <a:off x="882688" y="2593540"/>
            <a:ext cx="10317124" cy="37856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200" b="1" noProof="1" smtClean="0">
                <a:solidFill>
                  <a:srgbClr val="FBEEC9"/>
                </a:solidFill>
                <a:latin typeface="Consolas" pitchFamily="49" charset="0"/>
                <a:cs typeface="Consolas" pitchFamily="49" charset="0"/>
              </a:rPr>
              <a:t>function getWordsUppercase(str) {</a:t>
            </a:r>
          </a:p>
          <a:p>
            <a:r>
              <a:rPr lang="en-US" sz="2200" b="1" noProof="1" smtClean="0">
                <a:solidFill>
                  <a:srgbClr val="FBEEC9"/>
                </a:solidFill>
                <a:latin typeface="Consolas" pitchFamily="49" charset="0"/>
                <a:cs typeface="Consolas" pitchFamily="49" charset="0"/>
              </a:rPr>
              <a:t>  var words = </a:t>
            </a:r>
            <a:r>
              <a:rPr lang="en-US" sz="2200" b="1" noProof="1">
                <a:solidFill>
                  <a:srgbClr val="FBEEC9"/>
                </a:solidFill>
                <a:latin typeface="Consolas" pitchFamily="49" charset="0"/>
                <a:cs typeface="Consolas" pitchFamily="49" charset="0"/>
              </a:rPr>
              <a:t>extractWords(str</a:t>
            </a:r>
            <a:r>
              <a:rPr lang="en-US" sz="2200" b="1" noProof="1" smtClean="0">
                <a:solidFill>
                  <a:srgbClr val="FBEEC9"/>
                </a:solidFill>
                <a:latin typeface="Consolas" pitchFamily="49" charset="0"/>
                <a:cs typeface="Consolas" pitchFamily="49" charset="0"/>
              </a:rPr>
              <a:t>);</a:t>
            </a: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 var wordsUppercase = [];</a:t>
            </a: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 words.forEach(function(w) { </a:t>
            </a: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wordsUppercase.push(w.toUpperCase());</a:t>
            </a:r>
            <a:endParaRPr lang="en-US" sz="2200" b="1" noProof="1">
              <a:solidFill>
                <a:srgbClr val="FBEEC9"/>
              </a:solidFill>
              <a:latin typeface="Consolas" pitchFamily="49" charset="0"/>
              <a:cs typeface="Consolas" pitchFamily="49" charset="0"/>
            </a:endParaRP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 });</a:t>
            </a: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 return wordsUppercase;</a:t>
            </a:r>
          </a:p>
          <a:p>
            <a:pPr>
              <a:spcBef>
                <a:spcPts val="1200"/>
              </a:spcBef>
            </a:pPr>
            <a:r>
              <a:rPr lang="en-US" sz="2200" b="1" noProof="1" smtClean="0">
                <a:solidFill>
                  <a:srgbClr val="FBEEC9"/>
                </a:solidFill>
                <a:latin typeface="Consolas" pitchFamily="49" charset="0"/>
                <a:cs typeface="Consolas" pitchFamily="49" charset="0"/>
              </a:rPr>
              <a:t>  </a:t>
            </a:r>
            <a:r>
              <a:rPr lang="en-US" sz="2200" b="1" noProof="1">
                <a:solidFill>
                  <a:srgbClr val="FBEEC9"/>
                </a:solidFill>
                <a:latin typeface="Consolas" pitchFamily="49" charset="0"/>
                <a:cs typeface="Consolas" pitchFamily="49" charset="0"/>
              </a:rPr>
              <a:t>function extractWords(str) </a:t>
            </a:r>
            <a:r>
              <a:rPr lang="en-US" sz="2200" b="1" noProof="1" smtClean="0">
                <a:solidFill>
                  <a:srgbClr val="FBEEC9"/>
                </a:solidFill>
                <a:latin typeface="Consolas" pitchFamily="49" charset="0"/>
                <a:cs typeface="Consolas" pitchFamily="49" charset="0"/>
              </a:rPr>
              <a:t>{ return str.split(/\s+/); }</a:t>
            </a:r>
            <a:endParaRPr lang="en-US" sz="2200" b="1" noProof="1">
              <a:solidFill>
                <a:srgbClr val="FBEEC9"/>
              </a:solidFill>
              <a:latin typeface="Consolas" pitchFamily="49" charset="0"/>
              <a:cs typeface="Consolas" pitchFamily="49" charset="0"/>
            </a:endParaRPr>
          </a:p>
          <a:p>
            <a:r>
              <a:rPr lang="en-US" sz="2200" b="1" noProof="1" smtClean="0">
                <a:solidFill>
                  <a:srgbClr val="FBEEC9"/>
                </a:solidFill>
                <a:latin typeface="Consolas" pitchFamily="49" charset="0"/>
                <a:cs typeface="Consolas" pitchFamily="49" charset="0"/>
              </a:rPr>
              <a:t>}</a:t>
            </a:r>
            <a:endParaRPr lang="en-US" sz="2200" b="1" noProof="1">
              <a:solidFill>
                <a:srgbClr val="FBEEC9"/>
              </a:solidFill>
              <a:latin typeface="Consolas" pitchFamily="49" charset="0"/>
              <a:cs typeface="Consolas" pitchFamily="49" charset="0"/>
            </a:endParaRPr>
          </a:p>
          <a:p>
            <a:pPr>
              <a:spcBef>
                <a:spcPts val="1200"/>
              </a:spcBef>
            </a:pPr>
            <a:r>
              <a:rPr lang="en-US" sz="2200" b="1" noProof="1">
                <a:solidFill>
                  <a:srgbClr val="FBEEC9"/>
                </a:solidFill>
                <a:latin typeface="Consolas" pitchFamily="49" charset="0"/>
                <a:cs typeface="Consolas" pitchFamily="49" charset="0"/>
              </a:rPr>
              <a:t>getWordsUppercase("Hi, how are you?"); </a:t>
            </a:r>
            <a:r>
              <a:rPr lang="en-US" sz="2200" b="1" noProof="1">
                <a:solidFill>
                  <a:srgbClr val="FBEEC9"/>
                </a:solidFill>
                <a:cs typeface="Consolas" pitchFamily="49" charset="0"/>
              </a:rPr>
              <a:t>// ["HI,", "HOW", "ARE", "YOU?"]</a:t>
            </a:r>
          </a:p>
        </p:txBody>
      </p:sp>
    </p:spTree>
    <p:extLst>
      <p:ext uri="{BB962C8B-B14F-4D97-AF65-F5344CB8AC3E}">
        <p14:creationId xmlns:p14="http://schemas.microsoft.com/office/powerpoint/2010/main" val="1207023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Functions</a:t>
            </a:r>
            <a:endParaRPr lang="en-US" dirty="0"/>
          </a:p>
        </p:txBody>
      </p:sp>
      <p:sp>
        <p:nvSpPr>
          <p:cNvPr id="3" name="Text Placeholder 2"/>
          <p:cNvSpPr>
            <a:spLocks noGrp="1"/>
          </p:cNvSpPr>
          <p:nvPr>
            <p:ph type="body" idx="1"/>
          </p:nvPr>
        </p:nvSpPr>
        <p:spPr/>
        <p:txBody>
          <a:bodyPr/>
          <a:lstStyle/>
          <a:p>
            <a:r>
              <a:rPr lang="en-US" dirty="0" smtClean="0"/>
              <a:t>Live Demo</a:t>
            </a:r>
            <a:endParaRPr lang="en-US" dirty="0"/>
          </a:p>
        </p:txBody>
      </p:sp>
      <p:pic>
        <p:nvPicPr>
          <p:cNvPr id="1026" name="Picture 2" descr="http://fc09.deviantart.net/fs71/i/2012/028/b/d/nested_rectangles_by_sanjayaisland-d4nv35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684" y="955182"/>
            <a:ext cx="5539528" cy="3693018"/>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56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smtClean="0"/>
              <a:t>Functions have their own scope, which is preserved between calls</a:t>
            </a:r>
          </a:p>
          <a:p>
            <a:pPr lvl="1">
              <a:lnSpc>
                <a:spcPct val="100000"/>
              </a:lnSpc>
            </a:pPr>
            <a:r>
              <a:rPr lang="en-US" sz="3000" dirty="0" smtClean="0"/>
              <a:t>Accessible through the "</a:t>
            </a:r>
            <a:r>
              <a:rPr lang="en-US" sz="3000" b="1" dirty="0" smtClean="0">
                <a:solidFill>
                  <a:schemeClr val="tx2">
                    <a:lumMod val="75000"/>
                  </a:schemeClr>
                </a:solidFill>
                <a:latin typeface="Consolas" panose="020B0609020204030204" pitchFamily="49" charset="0"/>
                <a:cs typeface="Consolas" panose="020B0609020204030204" pitchFamily="49" charset="0"/>
              </a:rPr>
              <a:t>this</a:t>
            </a:r>
            <a:r>
              <a:rPr lang="en-US" sz="3000" dirty="0" smtClean="0"/>
              <a:t>" keyword</a:t>
            </a:r>
            <a:endParaRPr lang="en-US" sz="2800" dirty="0"/>
          </a:p>
        </p:txBody>
      </p:sp>
      <p:sp>
        <p:nvSpPr>
          <p:cNvPr id="4" name="Title 3"/>
          <p:cNvSpPr>
            <a:spLocks noGrp="1"/>
          </p:cNvSpPr>
          <p:nvPr>
            <p:ph type="title"/>
          </p:nvPr>
        </p:nvSpPr>
        <p:spPr/>
        <p:txBody>
          <a:bodyPr/>
          <a:lstStyle/>
          <a:p>
            <a:r>
              <a:rPr lang="en-US" dirty="0" smtClean="0"/>
              <a:t>Using "this" Keyword</a:t>
            </a:r>
            <a:endParaRPr lang="en-US" dirty="0"/>
          </a:p>
        </p:txBody>
      </p:sp>
      <p:sp>
        <p:nvSpPr>
          <p:cNvPr id="5" name="Rectangle 4"/>
          <p:cNvSpPr>
            <a:spLocks noChangeArrowheads="1"/>
          </p:cNvSpPr>
          <p:nvPr/>
        </p:nvSpPr>
        <p:spPr bwMode="auto">
          <a:xfrm>
            <a:off x="882688" y="2510135"/>
            <a:ext cx="10317124" cy="19389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b="1" noProof="1">
                <a:solidFill>
                  <a:srgbClr val="FBEEC9"/>
                </a:solidFill>
                <a:latin typeface="Consolas" pitchFamily="49" charset="0"/>
                <a:cs typeface="Consolas" pitchFamily="49" charset="0"/>
              </a:rPr>
              <a:t>function </a:t>
            </a:r>
            <a:r>
              <a:rPr lang="en-US" b="1" noProof="1" smtClean="0">
                <a:solidFill>
                  <a:srgbClr val="FBEEC9"/>
                </a:solidFill>
                <a:latin typeface="Consolas" pitchFamily="49" charset="0"/>
                <a:cs typeface="Consolas" pitchFamily="49" charset="0"/>
              </a:rPr>
              <a:t>appendValue(value) {</a:t>
            </a:r>
            <a:endParaRPr lang="en-US" b="1" noProof="1">
              <a:solidFill>
                <a:srgbClr val="FBEEC9"/>
              </a:solidFill>
              <a:latin typeface="Consolas" pitchFamily="49" charset="0"/>
              <a:cs typeface="Consolas" pitchFamily="49" charset="0"/>
            </a:endParaRPr>
          </a:p>
          <a:p>
            <a:r>
              <a:rPr lang="en-US" b="1" noProof="1">
                <a:solidFill>
                  <a:srgbClr val="FBEEC9"/>
                </a:solidFill>
                <a:latin typeface="Consolas" pitchFamily="49" charset="0"/>
                <a:cs typeface="Consolas" pitchFamily="49" charset="0"/>
              </a:rPr>
              <a:t>  </a:t>
            </a:r>
            <a:r>
              <a:rPr lang="en-US" b="1" noProof="1" smtClean="0">
                <a:solidFill>
                  <a:srgbClr val="FBEEC9"/>
                </a:solidFill>
                <a:latin typeface="Consolas" pitchFamily="49" charset="0"/>
                <a:cs typeface="Consolas" pitchFamily="49" charset="0"/>
              </a:rPr>
              <a:t>  if (!this.arr) { this.arr = []; }</a:t>
            </a:r>
            <a:endParaRPr lang="en-US" b="1" noProof="1">
              <a:solidFill>
                <a:srgbClr val="FBEEC9"/>
              </a:solidFill>
              <a:latin typeface="Consolas" pitchFamily="49" charset="0"/>
              <a:cs typeface="Consolas" pitchFamily="49" charset="0"/>
            </a:endParaRPr>
          </a:p>
          <a:p>
            <a:r>
              <a:rPr lang="en-US" b="1" noProof="1" smtClean="0">
                <a:solidFill>
                  <a:srgbClr val="FBEEC9"/>
                </a:solidFill>
                <a:latin typeface="Consolas" pitchFamily="49" charset="0"/>
                <a:cs typeface="Consolas" pitchFamily="49" charset="0"/>
              </a:rPr>
              <a:t>    this.arr.push(value);</a:t>
            </a:r>
            <a:endParaRPr lang="en-US" b="1" noProof="1">
              <a:solidFill>
                <a:srgbClr val="FBEEC9"/>
              </a:solidFill>
              <a:latin typeface="Consolas" pitchFamily="49" charset="0"/>
              <a:cs typeface="Consolas" pitchFamily="49" charset="0"/>
            </a:endParaRPr>
          </a:p>
          <a:p>
            <a:r>
              <a:rPr lang="en-US" b="1" noProof="1">
                <a:solidFill>
                  <a:srgbClr val="FBEEC9"/>
                </a:solidFill>
                <a:latin typeface="Consolas" pitchFamily="49" charset="0"/>
                <a:cs typeface="Consolas" pitchFamily="49" charset="0"/>
              </a:rPr>
              <a:t>  </a:t>
            </a:r>
            <a:r>
              <a:rPr lang="en-US" b="1" noProof="1" smtClean="0">
                <a:solidFill>
                  <a:srgbClr val="FBEEC9"/>
                </a:solidFill>
                <a:latin typeface="Consolas" pitchFamily="49" charset="0"/>
                <a:cs typeface="Consolas" pitchFamily="49" charset="0"/>
              </a:rPr>
              <a:t>  return this.arr</a:t>
            </a:r>
            <a:r>
              <a:rPr lang="en-US" b="1" noProof="1">
                <a:solidFill>
                  <a:srgbClr val="FBEEC9"/>
                </a:solidFill>
                <a:latin typeface="Consolas" pitchFamily="49" charset="0"/>
                <a:cs typeface="Consolas" pitchFamily="49" charset="0"/>
              </a:rPr>
              <a:t>;</a:t>
            </a:r>
          </a:p>
          <a:p>
            <a:r>
              <a:rPr lang="en-US" b="1" noProof="1" smtClean="0">
                <a:solidFill>
                  <a:srgbClr val="FBEEC9"/>
                </a:solidFill>
                <a:latin typeface="Consolas" pitchFamily="49" charset="0"/>
                <a:cs typeface="Consolas" pitchFamily="49" charset="0"/>
              </a:rPr>
              <a:t>}</a:t>
            </a:r>
            <a:endParaRPr lang="en-US" b="1" noProof="1">
              <a:solidFill>
                <a:srgbClr val="FBEEC9"/>
              </a:solidFill>
              <a:cs typeface="Consolas" pitchFamily="49" charset="0"/>
            </a:endParaRPr>
          </a:p>
        </p:txBody>
      </p:sp>
      <p:sp>
        <p:nvSpPr>
          <p:cNvPr id="6" name="Rectangle 5"/>
          <p:cNvSpPr>
            <a:spLocks noChangeArrowheads="1"/>
          </p:cNvSpPr>
          <p:nvPr/>
        </p:nvSpPr>
        <p:spPr bwMode="auto">
          <a:xfrm>
            <a:off x="882688" y="4659866"/>
            <a:ext cx="10317124"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b="1" noProof="1" smtClean="0">
                <a:solidFill>
                  <a:srgbClr val="FBEEC9"/>
                </a:solidFill>
                <a:latin typeface="Consolas" pitchFamily="49" charset="0"/>
                <a:cs typeface="Consolas" pitchFamily="49" charset="0"/>
              </a:rPr>
              <a:t>appendValue(5); </a:t>
            </a:r>
            <a:r>
              <a:rPr lang="en-US" b="1" noProof="1">
                <a:solidFill>
                  <a:srgbClr val="FBEEC9"/>
                </a:solidFill>
                <a:latin typeface="Consolas" pitchFamily="49" charset="0"/>
                <a:cs typeface="Consolas" pitchFamily="49" charset="0"/>
              </a:rPr>
              <a:t>// </a:t>
            </a:r>
            <a:r>
              <a:rPr lang="en-US" b="1" noProof="1" smtClean="0">
                <a:solidFill>
                  <a:srgbClr val="FBEEC9"/>
                </a:solidFill>
                <a:latin typeface="Consolas" pitchFamily="49" charset="0"/>
                <a:cs typeface="Consolas" pitchFamily="49" charset="0"/>
              </a:rPr>
              <a:t>[5]</a:t>
            </a:r>
            <a:endParaRPr lang="en-US" b="1" noProof="1">
              <a:solidFill>
                <a:srgbClr val="FBEEC9"/>
              </a:solidFill>
              <a:cs typeface="Consolas" pitchFamily="49" charset="0"/>
            </a:endParaRPr>
          </a:p>
        </p:txBody>
      </p:sp>
      <p:sp>
        <p:nvSpPr>
          <p:cNvPr id="7" name="Rectangle 6"/>
          <p:cNvSpPr>
            <a:spLocks noChangeArrowheads="1"/>
          </p:cNvSpPr>
          <p:nvPr/>
        </p:nvSpPr>
        <p:spPr bwMode="auto">
          <a:xfrm>
            <a:off x="882688" y="5348406"/>
            <a:ext cx="10317124"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b="1" noProof="1" smtClean="0">
                <a:solidFill>
                  <a:srgbClr val="FBEEC9"/>
                </a:solidFill>
                <a:latin typeface="Consolas" pitchFamily="49" charset="0"/>
                <a:cs typeface="Consolas" pitchFamily="49" charset="0"/>
              </a:rPr>
              <a:t>appendValue(10</a:t>
            </a:r>
            <a:r>
              <a:rPr lang="en-US" b="1" noProof="1">
                <a:solidFill>
                  <a:srgbClr val="FBEEC9"/>
                </a:solidFill>
                <a:latin typeface="Consolas" pitchFamily="49" charset="0"/>
                <a:cs typeface="Consolas" pitchFamily="49" charset="0"/>
              </a:rPr>
              <a:t>); // [5, </a:t>
            </a:r>
            <a:r>
              <a:rPr lang="en-US" b="1" noProof="1" smtClean="0">
                <a:solidFill>
                  <a:srgbClr val="FBEEC9"/>
                </a:solidFill>
                <a:latin typeface="Consolas" pitchFamily="49" charset="0"/>
                <a:cs typeface="Consolas" pitchFamily="49" charset="0"/>
              </a:rPr>
              <a:t>10]</a:t>
            </a:r>
            <a:endParaRPr lang="en-US" b="1" noProof="1">
              <a:solidFill>
                <a:srgbClr val="FBEEC9"/>
              </a:solidFill>
              <a:cs typeface="Consolas" pitchFamily="49" charset="0"/>
            </a:endParaRPr>
          </a:p>
        </p:txBody>
      </p:sp>
      <p:sp>
        <p:nvSpPr>
          <p:cNvPr id="8" name="Rectangle 7"/>
          <p:cNvSpPr>
            <a:spLocks noChangeArrowheads="1"/>
          </p:cNvSpPr>
          <p:nvPr/>
        </p:nvSpPr>
        <p:spPr bwMode="auto">
          <a:xfrm>
            <a:off x="882688" y="6015335"/>
            <a:ext cx="10317124"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b="1" noProof="1" smtClean="0">
                <a:solidFill>
                  <a:srgbClr val="FBEEC9"/>
                </a:solidFill>
                <a:latin typeface="Consolas" pitchFamily="49" charset="0"/>
                <a:cs typeface="Consolas" pitchFamily="49" charset="0"/>
              </a:rPr>
              <a:t>appendValue('hi'); </a:t>
            </a:r>
            <a:r>
              <a:rPr lang="en-US" b="1" noProof="1">
                <a:solidFill>
                  <a:srgbClr val="FBEEC9"/>
                </a:solidFill>
                <a:latin typeface="Consolas" pitchFamily="49" charset="0"/>
                <a:cs typeface="Consolas" pitchFamily="49" charset="0"/>
              </a:rPr>
              <a:t>// [5, </a:t>
            </a:r>
            <a:r>
              <a:rPr lang="en-US" b="1" noProof="1" smtClean="0">
                <a:solidFill>
                  <a:srgbClr val="FBEEC9"/>
                </a:solidFill>
                <a:latin typeface="Consolas" pitchFamily="49" charset="0"/>
                <a:cs typeface="Consolas" pitchFamily="49" charset="0"/>
              </a:rPr>
              <a:t>10, "hi"]</a:t>
            </a:r>
            <a:endParaRPr lang="en-US" b="1" noProof="1">
              <a:solidFill>
                <a:srgbClr val="FBEEC9"/>
              </a:solidFill>
              <a:cs typeface="Consolas" pitchFamily="49" charset="0"/>
            </a:endParaRPr>
          </a:p>
        </p:txBody>
      </p:sp>
    </p:spTree>
    <p:extLst>
      <p:ext uri="{BB962C8B-B14F-4D97-AF65-F5344CB8AC3E}">
        <p14:creationId xmlns:p14="http://schemas.microsoft.com/office/powerpoint/2010/main" val="50373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800825"/>
            <a:ext cx="8938472" cy="820600"/>
          </a:xfrm>
        </p:spPr>
        <p:txBody>
          <a:bodyPr/>
          <a:lstStyle/>
          <a:p>
            <a:r>
              <a:rPr lang="en-US" dirty="0" smtClean="0"/>
              <a:t>Using "this" Keyword</a:t>
            </a:r>
            <a:endParaRPr lang="en-US" dirty="0"/>
          </a:p>
        </p:txBody>
      </p:sp>
      <p:sp>
        <p:nvSpPr>
          <p:cNvPr id="3" name="Text Placeholder 2"/>
          <p:cNvSpPr>
            <a:spLocks noGrp="1"/>
          </p:cNvSpPr>
          <p:nvPr>
            <p:ph type="body" idx="1"/>
          </p:nvPr>
        </p:nvSpPr>
        <p:spPr>
          <a:xfrm>
            <a:off x="1446212" y="5678993"/>
            <a:ext cx="8938472" cy="688256"/>
          </a:xfrm>
        </p:spPr>
        <p:txBody>
          <a:bodyPr/>
          <a:lstStyle/>
          <a:p>
            <a:r>
              <a:rPr lang="en-US" dirty="0" smtClean="0"/>
              <a:t>Live Demo</a:t>
            </a:r>
            <a:endParaRPr lang="en-US" dirty="0"/>
          </a:p>
        </p:txBody>
      </p:sp>
      <p:pic>
        <p:nvPicPr>
          <p:cNvPr id="22" name="Picture 21"/>
          <p:cNvPicPr>
            <a:picLocks noChangeAspect="1"/>
          </p:cNvPicPr>
          <p:nvPr/>
        </p:nvPicPr>
        <p:blipFill>
          <a:blip r:embed="rId2"/>
          <a:stretch>
            <a:fillRect/>
          </a:stretch>
        </p:blipFill>
        <p:spPr>
          <a:xfrm>
            <a:off x="1696650" y="1752375"/>
            <a:ext cx="8437595" cy="2591025"/>
          </a:xfrm>
          <a:prstGeom prst="rect">
            <a:avLst/>
          </a:prstGeom>
        </p:spPr>
      </p:pic>
    </p:spTree>
    <p:extLst>
      <p:ext uri="{BB962C8B-B14F-4D97-AF65-F5344CB8AC3E}">
        <p14:creationId xmlns:p14="http://schemas.microsoft.com/office/powerpoint/2010/main" val="2581107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9" name="Rectangle 5"/>
          <p:cNvSpPr>
            <a:spLocks noGrp="1" noChangeArrowheads="1"/>
          </p:cNvSpPr>
          <p:nvPr>
            <p:ph type="ctrTitle"/>
          </p:nvPr>
        </p:nvSpPr>
        <p:spPr>
          <a:xfrm>
            <a:off x="1102497" y="1524000"/>
            <a:ext cx="9791266" cy="941082"/>
          </a:xfrm>
          <a:noFill/>
          <a:ln/>
        </p:spPr>
        <p:txBody>
          <a:bodyPr/>
          <a:lstStyle/>
          <a:p>
            <a:pPr>
              <a:lnSpc>
                <a:spcPct val="110000"/>
              </a:lnSpc>
            </a:pPr>
            <a:r>
              <a:rPr lang="en-US"/>
              <a:t>Function Overloading</a:t>
            </a:r>
            <a:endParaRPr lang="bg-BG" dirty="0"/>
          </a:p>
        </p:txBody>
      </p:sp>
      <p:pic>
        <p:nvPicPr>
          <p:cNvPr id="8" name="Picture 2" descr="http://www.forkparty.com/wp-content/uploads/2010/01/overloaded-vehicle-00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612" y="3547218"/>
            <a:ext cx="3825238" cy="2455108"/>
          </a:xfrm>
          <a:prstGeom prst="roundRect">
            <a:avLst>
              <a:gd name="adj" fmla="val 3735"/>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9" name="Picture 4" descr="http://www.forkparty.com/wp-content/uploads/2010/01/overloaded-vehicle-002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2" y="3547218"/>
            <a:ext cx="3365238" cy="2455108"/>
          </a:xfrm>
          <a:prstGeom prst="roundRect">
            <a:avLst>
              <a:gd name="adj" fmla="val 3735"/>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idx="1"/>
          </p:nvPr>
        </p:nvSpPr>
        <p:spPr>
          <a:xfrm>
            <a:off x="1019815" y="2462555"/>
            <a:ext cx="9956630" cy="795677"/>
          </a:xfrm>
        </p:spPr>
        <p:txBody>
          <a:bodyPr/>
          <a:lstStyle/>
          <a:p>
            <a:r>
              <a:rPr lang="en-US" dirty="0" smtClean="0"/>
              <a:t>Multiple Functions with the Same Name</a:t>
            </a:r>
            <a:endParaRPr lang="en-US" dirty="0"/>
          </a:p>
        </p:txBody>
      </p:sp>
    </p:spTree>
    <p:extLst>
      <p:ext uri="{BB962C8B-B14F-4D97-AF65-F5344CB8AC3E}">
        <p14:creationId xmlns:p14="http://schemas.microsoft.com/office/powerpoint/2010/main" val="9924472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JavaScript does not support </a:t>
            </a:r>
            <a:r>
              <a:rPr lang="en-US" dirty="0">
                <a:solidFill>
                  <a:schemeClr val="tx2">
                    <a:lumMod val="75000"/>
                  </a:schemeClr>
                </a:solidFill>
              </a:rPr>
              <a:t>function overloading</a:t>
            </a:r>
          </a:p>
          <a:p>
            <a:pPr lvl="1"/>
            <a:r>
              <a:rPr lang="en-US" dirty="0"/>
              <a:t>i.e. only one function with a specified name can exists in the same scope</a:t>
            </a:r>
          </a:p>
          <a:p>
            <a:pPr marL="357188" lvl="1" indent="0">
              <a:buNone/>
            </a:pPr>
            <a:endParaRPr lang="en-US" dirty="0"/>
          </a:p>
          <a:p>
            <a:pPr marL="357188" lvl="1" indent="0">
              <a:buNone/>
            </a:pPr>
            <a:endParaRPr lang="en-US" dirty="0"/>
          </a:p>
          <a:p>
            <a:pPr marL="357188" lvl="1" indent="0">
              <a:buNone/>
            </a:pPr>
            <a:endParaRPr lang="en-US" dirty="0"/>
          </a:p>
          <a:p>
            <a:pPr marL="357188" lvl="1" indent="0">
              <a:buNone/>
            </a:pPr>
            <a:endParaRPr lang="en-US" dirty="0"/>
          </a:p>
          <a:p>
            <a:pPr marL="0" indent="0">
              <a:buNone/>
            </a:pPr>
            <a:endParaRPr lang="bg-BG" dirty="0"/>
          </a:p>
        </p:txBody>
      </p:sp>
      <p:sp>
        <p:nvSpPr>
          <p:cNvPr id="4" name="Title 3"/>
          <p:cNvSpPr>
            <a:spLocks noGrp="1"/>
          </p:cNvSpPr>
          <p:nvPr>
            <p:ph type="title"/>
          </p:nvPr>
        </p:nvSpPr>
        <p:spPr/>
        <p:txBody>
          <a:bodyPr/>
          <a:lstStyle/>
          <a:p>
            <a:r>
              <a:rPr lang="en-US"/>
              <a:t>Function Overloading</a:t>
            </a:r>
            <a:endParaRPr lang="bg-BG"/>
          </a:p>
        </p:txBody>
      </p:sp>
      <p:sp>
        <p:nvSpPr>
          <p:cNvPr id="6" name="Rectangle 4"/>
          <p:cNvSpPr>
            <a:spLocks noChangeArrowheads="1"/>
          </p:cNvSpPr>
          <p:nvPr/>
        </p:nvSpPr>
        <p:spPr bwMode="auto">
          <a:xfrm>
            <a:off x="989012" y="3262967"/>
            <a:ext cx="10173120" cy="29854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9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print(number) {</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 number);</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unction print(number, text) {</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 '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 +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\nText: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text);</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marL="0" lvl="1" eaLnBrk="0" hangingPunct="0">
              <a:spcBef>
                <a:spcPts val="12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print(2); // </a:t>
            </a:r>
            <a:r>
              <a:rPr lang="en-US" b="1" dirty="0">
                <a:solidFill>
                  <a:srgbClr val="FBEEC9"/>
                </a:solidFill>
                <a:latin typeface="Consolas" panose="020B0609020204030204" pitchFamily="49" charset="0"/>
                <a:cs typeface="Consolas" panose="020B0609020204030204" pitchFamily="49" charset="0"/>
              </a:rPr>
              <a:t>The second </a:t>
            </a:r>
            <a:r>
              <a:rPr lang="en-US" b="1" dirty="0" smtClean="0">
                <a:solidFill>
                  <a:srgbClr val="FBEEC9"/>
                </a:solidFill>
                <a:latin typeface="Consolas" panose="020B0609020204030204" pitchFamily="49" charset="0"/>
                <a:cs typeface="Consolas" panose="020B0609020204030204" pitchFamily="49" charset="0"/>
              </a:rPr>
              <a:t>print() </a:t>
            </a:r>
            <a:r>
              <a:rPr lang="en-US" b="1" dirty="0">
                <a:solidFill>
                  <a:srgbClr val="FBEEC9"/>
                </a:solidFill>
                <a:latin typeface="Consolas" panose="020B0609020204030204" pitchFamily="49" charset="0"/>
                <a:cs typeface="Consolas" panose="020B0609020204030204" pitchFamily="49" charset="0"/>
              </a:rPr>
              <a:t>overwrites the first </a:t>
            </a:r>
            <a:r>
              <a:rPr lang="en-US" b="1" dirty="0" smtClean="0">
                <a:solidFill>
                  <a:srgbClr val="FBEEC9"/>
                </a:solidFill>
                <a:latin typeface="Consolas" panose="020B0609020204030204" pitchFamily="49" charset="0"/>
                <a:cs typeface="Consolas" panose="020B0609020204030204" pitchFamily="49" charset="0"/>
              </a:rPr>
              <a:t>one</a:t>
            </a:r>
            <a:endParaRPr lang="en-US" b="1" dirty="0">
              <a:solidFill>
                <a:srgbClr val="FBEEC9"/>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8118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 Function?</a:t>
            </a:r>
            <a:endParaRPr lang="bg-BG"/>
          </a:p>
        </p:txBody>
      </p:sp>
      <p:sp>
        <p:nvSpPr>
          <p:cNvPr id="5" name="Content Placeholder 4"/>
          <p:cNvSpPr>
            <a:spLocks noGrp="1"/>
          </p:cNvSpPr>
          <p:nvPr>
            <p:ph idx="1"/>
          </p:nvPr>
        </p:nvSpPr>
        <p:spPr/>
        <p:txBody>
          <a:bodyPr/>
          <a:lstStyle/>
          <a:p>
            <a:pPr>
              <a:lnSpc>
                <a:spcPts val="4000"/>
              </a:lnSpc>
            </a:pPr>
            <a:r>
              <a:rPr lang="en-US" dirty="0" smtClean="0"/>
              <a:t>A </a:t>
            </a:r>
            <a:r>
              <a:rPr lang="en-US" dirty="0" smtClean="0">
                <a:solidFill>
                  <a:schemeClr val="tx2">
                    <a:lumMod val="75000"/>
                  </a:schemeClr>
                </a:solidFill>
              </a:rPr>
              <a:t>function</a:t>
            </a:r>
            <a:r>
              <a:rPr lang="en-US" dirty="0" smtClean="0"/>
              <a:t> </a:t>
            </a:r>
            <a:r>
              <a:rPr lang="en-US" dirty="0"/>
              <a:t>is a </a:t>
            </a:r>
            <a:r>
              <a:rPr lang="en-US" dirty="0" smtClean="0"/>
              <a:t>reusable block </a:t>
            </a:r>
            <a:r>
              <a:rPr lang="en-US" dirty="0"/>
              <a:t>of </a:t>
            </a:r>
            <a:r>
              <a:rPr lang="en-US" dirty="0" smtClean="0"/>
              <a:t>code</a:t>
            </a:r>
          </a:p>
          <a:p>
            <a:pPr lvl="1">
              <a:lnSpc>
                <a:spcPts val="4000"/>
              </a:lnSpc>
            </a:pPr>
            <a:r>
              <a:rPr lang="en-US" dirty="0" smtClean="0"/>
              <a:t>Designed </a:t>
            </a:r>
            <a:r>
              <a:rPr lang="en-US" dirty="0"/>
              <a:t>to perform a particular </a:t>
            </a:r>
            <a:r>
              <a:rPr lang="en-US" dirty="0" smtClean="0"/>
              <a:t>task</a:t>
            </a:r>
          </a:p>
          <a:p>
            <a:pPr lvl="1">
              <a:lnSpc>
                <a:spcPts val="4000"/>
              </a:lnSpc>
            </a:pPr>
            <a:r>
              <a:rPr lang="en-US" dirty="0" smtClean="0"/>
              <a:t>Can be </a:t>
            </a:r>
            <a:r>
              <a:rPr lang="en-US" dirty="0" smtClean="0">
                <a:solidFill>
                  <a:schemeClr val="tx2">
                    <a:lumMod val="75000"/>
                  </a:schemeClr>
                </a:solidFill>
              </a:rPr>
              <a:t>invoked</a:t>
            </a:r>
            <a:r>
              <a:rPr lang="en-US" dirty="0" smtClean="0"/>
              <a:t> from other code</a:t>
            </a:r>
          </a:p>
          <a:p>
            <a:pPr lvl="1">
              <a:lnSpc>
                <a:spcPts val="4000"/>
              </a:lnSpc>
            </a:pPr>
            <a:r>
              <a:rPr lang="en-US" dirty="0" smtClean="0"/>
              <a:t>Usually has a </a:t>
            </a:r>
            <a:r>
              <a:rPr lang="en-US" dirty="0" smtClean="0">
                <a:solidFill>
                  <a:schemeClr val="tx2">
                    <a:lumMod val="75000"/>
                  </a:schemeClr>
                </a:solidFill>
              </a:rPr>
              <a:t>name</a:t>
            </a:r>
          </a:p>
          <a:p>
            <a:pPr lvl="1">
              <a:lnSpc>
                <a:spcPts val="4000"/>
              </a:lnSpc>
            </a:pPr>
            <a:r>
              <a:rPr lang="en-US" dirty="0" smtClean="0"/>
              <a:t>Can </a:t>
            </a:r>
            <a:r>
              <a:rPr lang="en-US" dirty="0">
                <a:solidFill>
                  <a:schemeClr val="accent5">
                    <a:lumMod val="20000"/>
                    <a:lumOff val="80000"/>
                  </a:schemeClr>
                </a:solidFill>
              </a:rPr>
              <a:t>take </a:t>
            </a:r>
            <a:r>
              <a:rPr lang="en-US" dirty="0">
                <a:solidFill>
                  <a:schemeClr val="tx2">
                    <a:lumMod val="75000"/>
                  </a:schemeClr>
                </a:solidFill>
              </a:rPr>
              <a:t>parameters</a:t>
            </a:r>
            <a:r>
              <a:rPr lang="en-US" dirty="0">
                <a:solidFill>
                  <a:schemeClr val="accent5">
                    <a:lumMod val="20000"/>
                    <a:lumOff val="80000"/>
                  </a:schemeClr>
                </a:solidFill>
              </a:rPr>
              <a:t> </a:t>
            </a:r>
            <a:r>
              <a:rPr lang="en-US" dirty="0"/>
              <a:t>and </a:t>
            </a:r>
            <a:r>
              <a:rPr lang="en-US" dirty="0">
                <a:solidFill>
                  <a:schemeClr val="tx2">
                    <a:lumMod val="75000"/>
                  </a:schemeClr>
                </a:solidFill>
              </a:rPr>
              <a:t>return a </a:t>
            </a:r>
            <a:r>
              <a:rPr lang="en-US" dirty="0" smtClean="0">
                <a:solidFill>
                  <a:schemeClr val="tx2">
                    <a:lumMod val="75000"/>
                  </a:schemeClr>
                </a:solidFill>
              </a:rPr>
              <a:t>value</a:t>
            </a:r>
            <a:endParaRPr lang="en-US" dirty="0">
              <a:solidFill>
                <a:schemeClr val="tx2">
                  <a:lumMod val="75000"/>
                </a:schemeClr>
              </a:solidFill>
            </a:endParaRPr>
          </a:p>
          <a:p>
            <a:pPr>
              <a:lnSpc>
                <a:spcPts val="4000"/>
              </a:lnSpc>
            </a:pPr>
            <a:r>
              <a:rPr lang="en-US" dirty="0"/>
              <a:t>Functions allow </a:t>
            </a:r>
            <a:r>
              <a:rPr lang="en-US" dirty="0" smtClean="0"/>
              <a:t>breaking a large program into smaller pieces</a:t>
            </a:r>
            <a:endParaRPr lang="en-US" dirty="0"/>
          </a:p>
          <a:p>
            <a:endParaRPr lang="bg-BG" dirty="0"/>
          </a:p>
        </p:txBody>
      </p:sp>
      <p:sp>
        <p:nvSpPr>
          <p:cNvPr id="8" name="Slide Number Placeholder 3"/>
          <p:cNvSpPr>
            <a:spLocks noGrp="1"/>
          </p:cNvSpPr>
          <p:nvPr>
            <p:ph type="sldNum" sz="quarter" idx="4"/>
          </p:nvPr>
        </p:nvSpPr>
        <p:spPr>
          <a:xfrm>
            <a:off x="11580812" y="6629400"/>
            <a:ext cx="428822" cy="104398"/>
          </a:xfrm>
          <a:prstGeom prst="rect">
            <a:avLst/>
          </a:prstGeom>
        </p:spPr>
        <p:txBody>
          <a:bodyPr/>
          <a:lstStyle/>
          <a:p>
            <a:pPr>
              <a:defRPr/>
            </a:pPr>
            <a:fld id="{58452FF4-89E3-4D1B-9927-2DBDC00E58D7}" type="slidenum">
              <a:rPr lang="en-US" smtClean="0"/>
              <a:pPr>
                <a:defRPr/>
              </a:pPr>
              <a:t>4</a:t>
            </a:fld>
            <a:endParaRPr lang="en-US" dirty="0"/>
          </a:p>
        </p:txBody>
      </p:sp>
      <p:sp>
        <p:nvSpPr>
          <p:cNvPr id="6" name="Rectangle 5"/>
          <p:cNvSpPr>
            <a:spLocks noChangeArrowheads="1"/>
          </p:cNvSpPr>
          <p:nvPr/>
        </p:nvSpPr>
        <p:spPr bwMode="auto">
          <a:xfrm>
            <a:off x="786610" y="5231249"/>
            <a:ext cx="10413201" cy="1169551"/>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function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triangleArea(width, height) {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return width * height / 2;</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887766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6" name="Content Placeholder 5"/>
          <p:cNvSpPr>
            <a:spLocks noGrp="1"/>
          </p:cNvSpPr>
          <p:nvPr>
            <p:ph idx="1"/>
          </p:nvPr>
        </p:nvSpPr>
        <p:spPr/>
        <p:txBody>
          <a:bodyPr/>
          <a:lstStyle/>
          <a:p>
            <a:r>
              <a:rPr lang="en-US" dirty="0" smtClean="0"/>
              <a:t>Function overloading by checking the number of arguments:</a:t>
            </a:r>
            <a:endParaRPr lang="en-US" dirty="0"/>
          </a:p>
          <a:p>
            <a:endParaRPr lang="bg-BG" dirty="0"/>
          </a:p>
        </p:txBody>
      </p:sp>
      <p:sp>
        <p:nvSpPr>
          <p:cNvPr id="5" name="Title 4"/>
          <p:cNvSpPr>
            <a:spLocks noGrp="1"/>
          </p:cNvSpPr>
          <p:nvPr>
            <p:ph type="title"/>
          </p:nvPr>
        </p:nvSpPr>
        <p:spPr/>
        <p:txBody>
          <a:bodyPr/>
          <a:lstStyle/>
          <a:p>
            <a:r>
              <a:rPr lang="en-US"/>
              <a:t>Different Number of Parameters</a:t>
            </a:r>
            <a:endParaRPr lang="bg-BG"/>
          </a:p>
        </p:txBody>
      </p:sp>
      <p:sp>
        <p:nvSpPr>
          <p:cNvPr id="7" name="Rectangle 4"/>
          <p:cNvSpPr>
            <a:spLocks noChangeArrowheads="1"/>
          </p:cNvSpPr>
          <p:nvPr/>
        </p:nvSpPr>
        <p:spPr bwMode="auto">
          <a:xfrm>
            <a:off x="760414" y="2057400"/>
            <a:ext cx="10667998" cy="42319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function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printText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text) {</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switch (arguments.length) {</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1 :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console.log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number</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2 : </a:t>
            </a:r>
            <a:endPar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number); </a:t>
            </a:r>
            <a:endPar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Text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text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6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printText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5</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Logs 5</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printText (5,</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Lorem Ipsum</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Logs 5 and Lorem Ipsum</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263772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3" name="Content Placeholder 2"/>
          <p:cNvSpPr>
            <a:spLocks noGrp="1"/>
          </p:cNvSpPr>
          <p:nvPr>
            <p:ph idx="1"/>
          </p:nvPr>
        </p:nvSpPr>
        <p:spPr>
          <a:xfrm>
            <a:off x="190413" y="1039504"/>
            <a:ext cx="11804822" cy="5570355"/>
          </a:xfrm>
        </p:spPr>
        <p:txBody>
          <a:bodyPr/>
          <a:lstStyle/>
          <a:p>
            <a:r>
              <a:rPr lang="en-US" dirty="0"/>
              <a:t>Function overloading by checking the </a:t>
            </a:r>
            <a:r>
              <a:rPr lang="en-US" dirty="0" smtClean="0"/>
              <a:t>arguments' type:</a:t>
            </a:r>
            <a:endParaRPr lang="bg-BG" dirty="0"/>
          </a:p>
        </p:txBody>
      </p:sp>
      <p:sp>
        <p:nvSpPr>
          <p:cNvPr id="4" name="Title 3"/>
          <p:cNvSpPr>
            <a:spLocks noGrp="1"/>
          </p:cNvSpPr>
          <p:nvPr>
            <p:ph type="title"/>
          </p:nvPr>
        </p:nvSpPr>
        <p:spPr/>
        <p:txBody>
          <a:bodyPr/>
          <a:lstStyle/>
          <a:p>
            <a:r>
              <a:rPr lang="en-US"/>
              <a:t>Different Types of Parameters</a:t>
            </a:r>
            <a:endParaRPr lang="bg-BG"/>
          </a:p>
        </p:txBody>
      </p:sp>
      <p:sp>
        <p:nvSpPr>
          <p:cNvPr id="5" name="Rectangle 4"/>
          <p:cNvSpPr>
            <a:spLocks noChangeArrowheads="1"/>
          </p:cNvSpPr>
          <p:nvPr/>
        </p:nvSpPr>
        <p:spPr bwMode="auto">
          <a:xfrm>
            <a:off x="688974" y="1851926"/>
            <a:ext cx="10663238" cy="45704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printValue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var log = console.log;</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switch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typeof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log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string</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log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String</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object</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log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Object</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'boolean</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log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60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printValue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5);</a:t>
            </a:r>
          </a:p>
          <a:p>
            <a:pPr eaLnBrk="0" hangingPunct="0">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printValue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Lorem Ipsum</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printValue ([1</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2, 3,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4]);</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printValue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true);</a:t>
            </a:r>
          </a:p>
        </p:txBody>
      </p:sp>
    </p:spTree>
    <p:extLst>
      <p:ext uri="{BB962C8B-B14F-4D97-AF65-F5344CB8AC3E}">
        <p14:creationId xmlns:p14="http://schemas.microsoft.com/office/powerpoint/2010/main" val="411598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Default parameters </a:t>
            </a:r>
            <a:r>
              <a:rPr lang="en-US" dirty="0"/>
              <a:t>are checked in the function body</a:t>
            </a:r>
          </a:p>
          <a:p>
            <a:pPr lvl="1"/>
            <a:r>
              <a:rPr lang="en-US" dirty="0"/>
              <a:t>If the parameter is not present </a:t>
            </a:r>
            <a:r>
              <a:rPr lang="en-US" dirty="0" smtClean="0">
                <a:sym typeface="Wingdings" panose="05000000000000000000" pitchFamily="2" charset="2"/>
              </a:rPr>
              <a:t></a:t>
            </a:r>
            <a:r>
              <a:rPr lang="en-US" dirty="0" smtClean="0"/>
              <a:t> assign </a:t>
            </a:r>
            <a:r>
              <a:rPr lang="en-US" dirty="0"/>
              <a:t>a value</a:t>
            </a:r>
          </a:p>
          <a:p>
            <a:endParaRPr lang="bg-BG" dirty="0"/>
          </a:p>
        </p:txBody>
      </p:sp>
      <p:sp>
        <p:nvSpPr>
          <p:cNvPr id="4" name="Title 3"/>
          <p:cNvSpPr>
            <a:spLocks noGrp="1"/>
          </p:cNvSpPr>
          <p:nvPr>
            <p:ph type="title"/>
          </p:nvPr>
        </p:nvSpPr>
        <p:spPr/>
        <p:txBody>
          <a:bodyPr/>
          <a:lstStyle/>
          <a:p>
            <a:r>
              <a:rPr lang="en-US"/>
              <a:t>Default Parameters</a:t>
            </a:r>
            <a:endParaRPr lang="bg-BG"/>
          </a:p>
        </p:txBody>
      </p:sp>
      <p:sp>
        <p:nvSpPr>
          <p:cNvPr id="5" name="Rectangle 4"/>
          <p:cNvSpPr>
            <a:spLocks noChangeArrowheads="1"/>
          </p:cNvSpPr>
          <p:nvPr/>
        </p:nvSpPr>
        <p:spPr bwMode="auto">
          <a:xfrm>
            <a:off x="764230" y="2797076"/>
            <a:ext cx="10435582"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Only the str parameter is required</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substring (str, start, end) {</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start = start || 0;</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end = end || str.length;</a:t>
            </a:r>
          </a:p>
          <a:p>
            <a:pPr eaLnBrk="0" hangingPunct="0">
              <a:buClr>
                <a:schemeClr val="accent5">
                  <a:lumMod val="40000"/>
                  <a:lumOff val="60000"/>
                </a:schemeClr>
              </a:buClr>
              <a:buSzPct val="70000"/>
            </a:pPr>
            <a:endPar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function code comes here …</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76980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2412" y="4876800"/>
            <a:ext cx="8938472" cy="820600"/>
          </a:xfrm>
        </p:spPr>
        <p:txBody>
          <a:bodyPr/>
          <a:lstStyle/>
          <a:p>
            <a:r>
              <a:rPr lang="en-US" dirty="0"/>
              <a:t>Function </a:t>
            </a:r>
            <a:r>
              <a:rPr lang="en-US" dirty="0" smtClean="0"/>
              <a:t>Overloading</a:t>
            </a:r>
            <a:endParaRPr lang="bg-BG" dirty="0"/>
          </a:p>
        </p:txBody>
      </p:sp>
      <p:sp>
        <p:nvSpPr>
          <p:cNvPr id="8" name="Text Placeholder 7"/>
          <p:cNvSpPr>
            <a:spLocks noGrp="1"/>
          </p:cNvSpPr>
          <p:nvPr>
            <p:ph type="body" idx="1"/>
          </p:nvPr>
        </p:nvSpPr>
        <p:spPr/>
        <p:txBody>
          <a:bodyPr/>
          <a:lstStyle/>
          <a:p>
            <a:r>
              <a:rPr lang="en-US" smtClean="0"/>
              <a:t>Live Demo</a:t>
            </a:r>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43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1191883"/>
            <a:ext cx="3886200" cy="3397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416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90621" y="4191000"/>
            <a:ext cx="3187613" cy="525135"/>
          </a:xfrm>
        </p:spPr>
        <p:txBody>
          <a:bodyPr/>
          <a:lstStyle/>
          <a:p>
            <a:r>
              <a:rPr lang="en-US" dirty="0" smtClean="0"/>
              <a:t>Svetlin Nakov</a:t>
            </a:r>
            <a:endParaRPr lang="en-US" dirty="0"/>
          </a:p>
        </p:txBody>
      </p:sp>
      <p:sp>
        <p:nvSpPr>
          <p:cNvPr id="8" name="Text Placeholder 7"/>
          <p:cNvSpPr>
            <a:spLocks noGrp="1"/>
          </p:cNvSpPr>
          <p:nvPr>
            <p:ph type="body" sz="quarter" idx="13"/>
          </p:nvPr>
        </p:nvSpPr>
        <p:spPr>
          <a:xfrm>
            <a:off x="659475" y="4648200"/>
            <a:ext cx="3187614" cy="444343"/>
          </a:xfrm>
        </p:spPr>
        <p:txBody>
          <a:bodyPr/>
          <a:lstStyle/>
          <a:p>
            <a:r>
              <a:rPr lang="en-US" dirty="0"/>
              <a:t>Technical </a:t>
            </a:r>
            <a:r>
              <a:rPr lang="en-US" dirty="0" smtClean="0"/>
              <a:t>Trainer</a:t>
            </a:r>
            <a:endParaRPr lang="en-US" dirty="0"/>
          </a:p>
        </p:txBody>
      </p:sp>
      <p:sp>
        <p:nvSpPr>
          <p:cNvPr id="9" name="Text Placeholder 8"/>
          <p:cNvSpPr>
            <a:spLocks noGrp="1"/>
          </p:cNvSpPr>
          <p:nvPr>
            <p:ph type="body" sz="quarter" idx="14"/>
          </p:nvPr>
        </p:nvSpPr>
        <p:spPr>
          <a:xfrm>
            <a:off x="687386" y="5105400"/>
            <a:ext cx="3187613" cy="395869"/>
          </a:xfrm>
        </p:spPr>
        <p:txBody>
          <a:bodyPr/>
          <a:lstStyle/>
          <a:p>
            <a:r>
              <a:rPr lang="en-US" dirty="0" smtClean="0">
                <a:hlinkClick r:id="rId3"/>
              </a:rPr>
              <a:t>www.nakov.com</a:t>
            </a:r>
            <a:endParaRPr lang="en-US" dirty="0"/>
          </a:p>
        </p:txBody>
      </p:sp>
      <p:sp>
        <p:nvSpPr>
          <p:cNvPr id="11" name="Text Placeholder 10"/>
          <p:cNvSpPr>
            <a:spLocks noGrp="1"/>
          </p:cNvSpPr>
          <p:nvPr>
            <p:ph type="body" sz="quarter" idx="17"/>
          </p:nvPr>
        </p:nvSpPr>
        <p:spPr>
          <a:xfrm>
            <a:off x="695861" y="5548695"/>
            <a:ext cx="3187613" cy="363552"/>
          </a:xfrm>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a:xfrm>
            <a:off x="760412" y="5929500"/>
            <a:ext cx="3187613" cy="331235"/>
          </a:xfrm>
        </p:spPr>
        <p:txBody>
          <a:bodyPr/>
          <a:lstStyle/>
          <a:p>
            <a:r>
              <a:rPr lang="en-US" dirty="0">
                <a:hlinkClick r:id="rId4"/>
              </a:rPr>
              <a:t>http://</a:t>
            </a:r>
            <a:r>
              <a:rPr lang="en-US" dirty="0" smtClean="0">
                <a:hlinkClick r:id="rId4"/>
              </a:rPr>
              <a:t>softuni.bg</a:t>
            </a:r>
            <a:endParaRPr lang="en-US" dirty="0"/>
          </a:p>
        </p:txBody>
      </p:sp>
      <p:pic>
        <p:nvPicPr>
          <p:cNvPr id="1028" name="Picture 4" title="CC-BY-NC-SA License">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4211" y="3198341"/>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4" name="Picture 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l="-2033" t="-11972" r="-4044" b="1048"/>
          <a:stretch/>
        </p:blipFill>
        <p:spPr bwMode="auto">
          <a:xfrm>
            <a:off x="684211" y="20574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
        <p:nvSpPr>
          <p:cNvPr id="50" name="Title 1"/>
          <p:cNvSpPr txBox="1">
            <a:spLocks/>
          </p:cNvSpPr>
          <p:nvPr/>
        </p:nvSpPr>
        <p:spPr>
          <a:xfrm>
            <a:off x="3275012" y="760992"/>
            <a:ext cx="8229600" cy="1524000"/>
          </a:xfrm>
          <a:prstGeom prst="rect">
            <a:avLst/>
          </a:prstGeom>
        </p:spPr>
        <p:txBody>
          <a:bodyPr vert="horz" lIns="0" tIns="0" rIns="0" bIns="0" rtlCol="0" anchor="ctr" anchorCtr="0">
            <a:normAutofit/>
          </a:bodyPr>
          <a:lstStyle>
            <a:lvl1pPr algn="r" defTabSz="1218987" rtl="0" eaLnBrk="1" latinLnBrk="0" hangingPunct="1">
              <a:lnSpc>
                <a:spcPct val="90000"/>
              </a:lnSpc>
              <a:spcBef>
                <a:spcPct val="0"/>
              </a:spcBef>
              <a:buNone/>
              <a:defRPr sz="5400" b="1" kern="1200">
                <a:solidFill>
                  <a:srgbClr val="F6D18E"/>
                </a:solidFill>
                <a:latin typeface="+mj-lt"/>
                <a:ea typeface="+mj-ea"/>
                <a:cs typeface="+mj-cs"/>
              </a:defRPr>
            </a:lvl1pPr>
          </a:lstStyle>
          <a:p>
            <a:r>
              <a:rPr lang="en-US" smtClean="0"/>
              <a:t>Using Objects</a:t>
            </a:r>
            <a:endParaRPr lang="en-US" dirty="0"/>
          </a:p>
        </p:txBody>
      </p:sp>
      <p:sp>
        <p:nvSpPr>
          <p:cNvPr id="51" name="Subtitle 2"/>
          <p:cNvSpPr txBox="1">
            <a:spLocks/>
          </p:cNvSpPr>
          <p:nvPr/>
        </p:nvSpPr>
        <p:spPr>
          <a:xfrm>
            <a:off x="3275012" y="2286000"/>
            <a:ext cx="8229600" cy="1437605"/>
          </a:xfrm>
          <a:prstGeom prst="rect">
            <a:avLst/>
          </a:prstGeom>
        </p:spPr>
        <p:txBody>
          <a:bodyPr vert="horz" lIns="0" tIns="0" rIns="0" bIns="0" rtlCol="0">
            <a:noAutofit/>
          </a:bodyPr>
          <a:lstStyle>
            <a:lvl1pPr marL="0" indent="0" algn="r" defTabSz="1218987" rtl="0" eaLnBrk="1" latinLnBrk="0" hangingPunct="1">
              <a:lnSpc>
                <a:spcPct val="105000"/>
              </a:lnSpc>
              <a:spcBef>
                <a:spcPts val="0"/>
              </a:spcBef>
              <a:spcAft>
                <a:spcPts val="600"/>
              </a:spcAft>
              <a:buClr>
                <a:srgbClr val="F2B254"/>
              </a:buClr>
              <a:buSzPct val="100000"/>
              <a:buFont typeface="Wingdings" panose="05000000000000000000" pitchFamily="2" charset="2"/>
              <a:buNone/>
              <a:defRPr sz="4000" b="0" kern="1200" cap="none" spc="200" baseline="0">
                <a:solidFill>
                  <a:schemeClr val="accent1"/>
                </a:solidFill>
                <a:latin typeface="+mn-lt"/>
                <a:ea typeface="+mn-ea"/>
                <a:cs typeface="+mn-cs"/>
              </a:defRPr>
            </a:lvl1pPr>
            <a:lvl2pPr marL="609493" indent="0" algn="ctr"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None/>
              <a:defRPr sz="3200" b="0" kern="1200">
                <a:solidFill>
                  <a:schemeClr val="tx1">
                    <a:tint val="75000"/>
                  </a:schemeClr>
                </a:solidFill>
                <a:latin typeface="+mn-lt"/>
                <a:ea typeface="+mn-ea"/>
                <a:cs typeface="+mn-cs"/>
              </a:defRPr>
            </a:lvl2pPr>
            <a:lvl3pPr marL="1218987" indent="0" algn="ctr"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None/>
              <a:defRPr sz="3000" b="0" kern="1200">
                <a:solidFill>
                  <a:schemeClr val="tx1">
                    <a:tint val="75000"/>
                  </a:schemeClr>
                </a:solidFill>
                <a:latin typeface="+mn-lt"/>
                <a:ea typeface="+mn-ea"/>
                <a:cs typeface="+mn-cs"/>
              </a:defRPr>
            </a:lvl3pPr>
            <a:lvl4pPr marL="1828480" indent="0" algn="ctr"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None/>
              <a:defRPr sz="2800" b="0" kern="1200">
                <a:solidFill>
                  <a:schemeClr val="tx1">
                    <a:tint val="75000"/>
                  </a:schemeClr>
                </a:solidFill>
                <a:latin typeface="+mn-lt"/>
                <a:ea typeface="+mn-ea"/>
                <a:cs typeface="+mn-cs"/>
              </a:defRPr>
            </a:lvl4pPr>
            <a:lvl5pPr marL="2437972" indent="0" algn="ctr"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None/>
              <a:defRPr sz="2600" b="0" kern="1200">
                <a:solidFill>
                  <a:schemeClr val="tx1">
                    <a:tint val="75000"/>
                  </a:schemeClr>
                </a:solidFill>
                <a:latin typeface="+mn-lt"/>
                <a:ea typeface="+mn-ea"/>
                <a:cs typeface="+mn-cs"/>
              </a:defRPr>
            </a:lvl5pPr>
            <a:lvl6pPr marL="3047466"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n-US" dirty="0"/>
              <a:t>Objects, Properties</a:t>
            </a:r>
            <a:r>
              <a:rPr lang="en-US" dirty="0" smtClean="0"/>
              <a:t>,</a:t>
            </a:r>
            <a:br>
              <a:rPr lang="en-US" dirty="0" smtClean="0"/>
            </a:br>
            <a:r>
              <a:rPr lang="en-US" dirty="0" smtClean="0"/>
              <a:t>Primitive and </a:t>
            </a:r>
            <a:r>
              <a:rPr lang="en-US" dirty="0"/>
              <a:t>Reference Types</a:t>
            </a:r>
          </a:p>
        </p:txBody>
      </p:sp>
      <p:pic>
        <p:nvPicPr>
          <p:cNvPr id="16" name="Picture 15"/>
          <p:cNvPicPr>
            <a:picLocks noChangeAspect="1"/>
          </p:cNvPicPr>
          <p:nvPr/>
        </p:nvPicPr>
        <p:blipFill>
          <a:blip r:embed="rId9"/>
          <a:stretch>
            <a:fillRect/>
          </a:stretch>
        </p:blipFill>
        <p:spPr>
          <a:xfrm>
            <a:off x="4494212" y="3953562"/>
            <a:ext cx="2830455" cy="2266072"/>
          </a:xfrm>
          <a:prstGeom prst="rect">
            <a:avLst/>
          </a:prstGeom>
        </p:spPr>
      </p:pic>
      <p:pic>
        <p:nvPicPr>
          <p:cNvPr id="15" name="Picture 14"/>
          <p:cNvPicPr>
            <a:picLocks noChangeAspect="1"/>
          </p:cNvPicPr>
          <p:nvPr/>
        </p:nvPicPr>
        <p:blipFill>
          <a:blip r:embed="rId9"/>
          <a:stretch>
            <a:fillRect/>
          </a:stretch>
        </p:blipFill>
        <p:spPr>
          <a:xfrm>
            <a:off x="6551612" y="3953562"/>
            <a:ext cx="2830455" cy="2266072"/>
          </a:xfrm>
          <a:prstGeom prst="rect">
            <a:avLst/>
          </a:prstGeom>
        </p:spPr>
      </p:pic>
      <p:pic>
        <p:nvPicPr>
          <p:cNvPr id="13" name="Picture 12"/>
          <p:cNvPicPr>
            <a:picLocks noChangeAspect="1"/>
          </p:cNvPicPr>
          <p:nvPr/>
        </p:nvPicPr>
        <p:blipFill>
          <a:blip r:embed="rId9"/>
          <a:stretch>
            <a:fillRect/>
          </a:stretch>
        </p:blipFill>
        <p:spPr>
          <a:xfrm>
            <a:off x="8674157" y="3959507"/>
            <a:ext cx="2830455" cy="2266072"/>
          </a:xfrm>
          <a:prstGeom prst="rect">
            <a:avLst/>
          </a:prstGeom>
        </p:spPr>
      </p:pic>
    </p:spTree>
    <p:extLst>
      <p:ext uri="{BB962C8B-B14F-4D97-AF65-F5344CB8AC3E}">
        <p14:creationId xmlns:p14="http://schemas.microsoft.com/office/powerpoint/2010/main" val="2089485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772730"/>
            <a:ext cx="8938472" cy="820600"/>
          </a:xfrm>
        </p:spPr>
        <p:txBody>
          <a:bodyPr/>
          <a:lstStyle/>
          <a:p>
            <a:r>
              <a:rPr lang="en-US" dirty="0"/>
              <a:t>Object Types </a:t>
            </a:r>
            <a:r>
              <a:rPr lang="en-US" dirty="0" smtClean="0"/>
              <a:t>and </a:t>
            </a:r>
            <a:r>
              <a:rPr lang="en-US" dirty="0"/>
              <a:t>Objects</a:t>
            </a:r>
            <a:endParaRPr lang="bg-BG" dirty="0"/>
          </a:p>
        </p:txBody>
      </p:sp>
      <p:sp>
        <p:nvSpPr>
          <p:cNvPr id="3" name="Text Placeholder 2"/>
          <p:cNvSpPr>
            <a:spLocks noGrp="1"/>
          </p:cNvSpPr>
          <p:nvPr>
            <p:ph type="body" idx="1"/>
          </p:nvPr>
        </p:nvSpPr>
        <p:spPr>
          <a:xfrm>
            <a:off x="631084" y="5650898"/>
            <a:ext cx="10568728" cy="688256"/>
          </a:xfrm>
        </p:spPr>
        <p:txBody>
          <a:bodyPr/>
          <a:lstStyle/>
          <a:p>
            <a:r>
              <a:rPr lang="en-US" dirty="0"/>
              <a:t>Modeling Real-world Entities with </a:t>
            </a:r>
            <a:r>
              <a:rPr lang="en-US" dirty="0" smtClean="0"/>
              <a:t>Objects</a:t>
            </a:r>
            <a:endParaRPr lang="bg-BG" dirty="0"/>
          </a:p>
        </p:txBody>
      </p:sp>
      <p:pic>
        <p:nvPicPr>
          <p:cNvPr id="6" name="Picture 5"/>
          <p:cNvPicPr>
            <a:picLocks noChangeAspect="1"/>
          </p:cNvPicPr>
          <p:nvPr/>
        </p:nvPicPr>
        <p:blipFill>
          <a:blip r:embed="rId2"/>
          <a:stretch>
            <a:fillRect/>
          </a:stretch>
        </p:blipFill>
        <p:spPr>
          <a:xfrm>
            <a:off x="3821290" y="914400"/>
            <a:ext cx="4188315" cy="3615241"/>
          </a:xfrm>
          <a:prstGeom prst="rect">
            <a:avLst/>
          </a:prstGeom>
        </p:spPr>
      </p:pic>
    </p:spTree>
    <p:extLst>
      <p:ext uri="{BB962C8B-B14F-4D97-AF65-F5344CB8AC3E}">
        <p14:creationId xmlns:p14="http://schemas.microsoft.com/office/powerpoint/2010/main" val="2604702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10000"/>
              </a:lnSpc>
            </a:pPr>
            <a:r>
              <a:rPr lang="en-US" dirty="0"/>
              <a:t>Software objects model real-world objects or abstract concepts</a:t>
            </a:r>
          </a:p>
          <a:p>
            <a:pPr lvl="1">
              <a:lnSpc>
                <a:spcPct val="110000"/>
              </a:lnSpc>
            </a:pPr>
            <a:r>
              <a:rPr lang="en-US" dirty="0"/>
              <a:t>Examples: </a:t>
            </a:r>
          </a:p>
          <a:p>
            <a:pPr lvl="2">
              <a:lnSpc>
                <a:spcPct val="110000"/>
              </a:lnSpc>
            </a:pPr>
            <a:r>
              <a:rPr lang="en-US" dirty="0"/>
              <a:t>bank, account, customer, dog, bicycle, queue </a:t>
            </a:r>
          </a:p>
          <a:p>
            <a:pPr>
              <a:lnSpc>
                <a:spcPct val="110000"/>
              </a:lnSpc>
            </a:pPr>
            <a:r>
              <a:rPr lang="en-US" dirty="0"/>
              <a:t>Real-world </a:t>
            </a:r>
            <a:r>
              <a:rPr lang="en-US" dirty="0">
                <a:solidFill>
                  <a:schemeClr val="tx2">
                    <a:lumMod val="75000"/>
                  </a:schemeClr>
                </a:solidFill>
              </a:rPr>
              <a:t>objects</a:t>
            </a:r>
            <a:r>
              <a:rPr lang="en-US" dirty="0"/>
              <a:t> have </a:t>
            </a:r>
            <a:r>
              <a:rPr lang="en-US" dirty="0" smtClean="0">
                <a:solidFill>
                  <a:schemeClr val="tx2">
                    <a:lumMod val="75000"/>
                  </a:schemeClr>
                </a:solidFill>
              </a:rPr>
              <a:t>state </a:t>
            </a:r>
            <a:r>
              <a:rPr lang="en-US" dirty="0"/>
              <a:t>and </a:t>
            </a:r>
            <a:r>
              <a:rPr lang="en-US" dirty="0" smtClean="0">
                <a:solidFill>
                  <a:schemeClr val="tx2">
                    <a:lumMod val="75000"/>
                  </a:schemeClr>
                </a:solidFill>
              </a:rPr>
              <a:t>behavior</a:t>
            </a:r>
            <a:endParaRPr lang="en-US" dirty="0">
              <a:solidFill>
                <a:schemeClr val="tx2">
                  <a:lumMod val="75000"/>
                </a:schemeClr>
              </a:solidFill>
            </a:endParaRPr>
          </a:p>
          <a:p>
            <a:pPr lvl="1">
              <a:lnSpc>
                <a:spcPct val="110000"/>
              </a:lnSpc>
            </a:pPr>
            <a:r>
              <a:rPr lang="en-US" dirty="0"/>
              <a:t>Account' </a:t>
            </a:r>
            <a:r>
              <a:rPr lang="en-US" dirty="0" smtClean="0"/>
              <a:t>state: </a:t>
            </a:r>
            <a:endParaRPr lang="en-US" dirty="0"/>
          </a:p>
          <a:p>
            <a:pPr lvl="2">
              <a:lnSpc>
                <a:spcPct val="110000"/>
              </a:lnSpc>
            </a:pPr>
            <a:r>
              <a:rPr lang="en-US" dirty="0"/>
              <a:t>holder, balance, type</a:t>
            </a:r>
          </a:p>
          <a:p>
            <a:pPr lvl="1">
              <a:lnSpc>
                <a:spcPct val="110000"/>
              </a:lnSpc>
            </a:pPr>
            <a:r>
              <a:rPr lang="en-US" dirty="0"/>
              <a:t>Account' </a:t>
            </a:r>
            <a:r>
              <a:rPr lang="en-US" dirty="0" smtClean="0"/>
              <a:t>behavior: </a:t>
            </a:r>
            <a:endParaRPr lang="en-US" dirty="0"/>
          </a:p>
          <a:p>
            <a:pPr lvl="2">
              <a:lnSpc>
                <a:spcPct val="110000"/>
              </a:lnSpc>
            </a:pPr>
            <a:r>
              <a:rPr lang="en-US" dirty="0"/>
              <a:t>withdraw, deposit, </a:t>
            </a:r>
            <a:r>
              <a:rPr lang="en-US" dirty="0" smtClean="0"/>
              <a:t>suspend</a:t>
            </a:r>
            <a:endParaRPr lang="en-US" dirty="0"/>
          </a:p>
        </p:txBody>
      </p:sp>
      <p:sp>
        <p:nvSpPr>
          <p:cNvPr id="4" name="Title 3"/>
          <p:cNvSpPr>
            <a:spLocks noGrp="1"/>
          </p:cNvSpPr>
          <p:nvPr>
            <p:ph type="title"/>
          </p:nvPr>
        </p:nvSpPr>
        <p:spPr/>
        <p:txBody>
          <a:bodyPr/>
          <a:lstStyle/>
          <a:p>
            <a:r>
              <a:rPr lang="en-US"/>
              <a:t>What are Objects?</a:t>
            </a:r>
            <a:endParaRPr lang="bg-BG"/>
          </a:p>
        </p:txBody>
      </p:sp>
    </p:spTree>
    <p:extLst>
      <p:ext uri="{BB962C8B-B14F-4D97-AF65-F5344CB8AC3E}">
        <p14:creationId xmlns:p14="http://schemas.microsoft.com/office/powerpoint/2010/main" val="2604702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3" name="Content Placeholder 2"/>
          <p:cNvSpPr>
            <a:spLocks noGrp="1"/>
          </p:cNvSpPr>
          <p:nvPr>
            <p:ph idx="1"/>
          </p:nvPr>
        </p:nvSpPr>
        <p:spPr/>
        <p:txBody>
          <a:bodyPr/>
          <a:lstStyle/>
          <a:p>
            <a:pPr>
              <a:lnSpc>
                <a:spcPct val="100000"/>
              </a:lnSpc>
            </a:pPr>
            <a:r>
              <a:rPr lang="en-US" dirty="0"/>
              <a:t>How do software objects implement real-world objects?</a:t>
            </a:r>
          </a:p>
          <a:p>
            <a:pPr lvl="1">
              <a:lnSpc>
                <a:spcPct val="100000"/>
              </a:lnSpc>
            </a:pPr>
            <a:r>
              <a:rPr lang="en-US" dirty="0"/>
              <a:t>Use </a:t>
            </a:r>
            <a:r>
              <a:rPr lang="en-US" dirty="0" smtClean="0">
                <a:solidFill>
                  <a:schemeClr val="tx2">
                    <a:lumMod val="75000"/>
                  </a:schemeClr>
                </a:solidFill>
              </a:rPr>
              <a:t>variables</a:t>
            </a:r>
            <a:r>
              <a:rPr lang="en-US" dirty="0" smtClean="0"/>
              <a:t> / </a:t>
            </a:r>
            <a:r>
              <a:rPr lang="en-US" dirty="0" smtClean="0">
                <a:solidFill>
                  <a:schemeClr val="tx2">
                    <a:lumMod val="75000"/>
                  </a:schemeClr>
                </a:solidFill>
              </a:rPr>
              <a:t>data</a:t>
            </a:r>
            <a:r>
              <a:rPr lang="en-US" dirty="0" smtClean="0"/>
              <a:t> </a:t>
            </a:r>
            <a:r>
              <a:rPr lang="en-US" dirty="0"/>
              <a:t>to implement </a:t>
            </a:r>
            <a:r>
              <a:rPr lang="en-US" dirty="0" smtClean="0">
                <a:solidFill>
                  <a:schemeClr val="tx2">
                    <a:lumMod val="75000"/>
                  </a:schemeClr>
                </a:solidFill>
              </a:rPr>
              <a:t>state</a:t>
            </a:r>
            <a:endParaRPr lang="en-US" dirty="0">
              <a:solidFill>
                <a:schemeClr val="tx2">
                  <a:lumMod val="75000"/>
                </a:schemeClr>
              </a:solidFill>
            </a:endParaRPr>
          </a:p>
          <a:p>
            <a:pPr lvl="1">
              <a:lnSpc>
                <a:spcPct val="100000"/>
              </a:lnSpc>
            </a:pPr>
            <a:r>
              <a:rPr lang="en-US" dirty="0"/>
              <a:t>Use </a:t>
            </a:r>
            <a:r>
              <a:rPr lang="en-US" dirty="0" smtClean="0">
                <a:solidFill>
                  <a:schemeClr val="tx2">
                    <a:lumMod val="75000"/>
                  </a:schemeClr>
                </a:solidFill>
              </a:rPr>
              <a:t>methods</a:t>
            </a:r>
            <a:r>
              <a:rPr lang="en-US" dirty="0" smtClean="0"/>
              <a:t> / </a:t>
            </a:r>
            <a:r>
              <a:rPr lang="en-US" dirty="0" smtClean="0">
                <a:solidFill>
                  <a:schemeClr val="tx2">
                    <a:lumMod val="75000"/>
                  </a:schemeClr>
                </a:solidFill>
              </a:rPr>
              <a:t>functions</a:t>
            </a:r>
            <a:r>
              <a:rPr lang="en-US" dirty="0" smtClean="0"/>
              <a:t> </a:t>
            </a:r>
            <a:r>
              <a:rPr lang="en-US" dirty="0"/>
              <a:t>to implement </a:t>
            </a:r>
            <a:r>
              <a:rPr lang="en-US" dirty="0" smtClean="0">
                <a:solidFill>
                  <a:schemeClr val="tx2">
                    <a:lumMod val="75000"/>
                  </a:schemeClr>
                </a:solidFill>
              </a:rPr>
              <a:t>behavior</a:t>
            </a:r>
            <a:endParaRPr lang="en-US" dirty="0">
              <a:solidFill>
                <a:schemeClr val="tx2">
                  <a:lumMod val="75000"/>
                </a:schemeClr>
              </a:solidFill>
            </a:endParaRPr>
          </a:p>
          <a:p>
            <a:pPr>
              <a:lnSpc>
                <a:spcPct val="100000"/>
              </a:lnSpc>
            </a:pPr>
            <a:r>
              <a:rPr lang="en-US" dirty="0"/>
              <a:t>An object is a software bundle of variables and related </a:t>
            </a:r>
            <a:r>
              <a:rPr lang="en-US" dirty="0" smtClean="0"/>
              <a:t>functions</a:t>
            </a:r>
            <a:endParaRPr lang="bg-BG" dirty="0"/>
          </a:p>
        </p:txBody>
      </p:sp>
      <p:sp>
        <p:nvSpPr>
          <p:cNvPr id="4" name="Title 3"/>
          <p:cNvSpPr>
            <a:spLocks noGrp="1"/>
          </p:cNvSpPr>
          <p:nvPr>
            <p:ph type="title"/>
          </p:nvPr>
        </p:nvSpPr>
        <p:spPr/>
        <p:txBody>
          <a:bodyPr/>
          <a:lstStyle/>
          <a:p>
            <a:r>
              <a:rPr lang="en-US"/>
              <a:t>What are Objects? (2)</a:t>
            </a:r>
            <a:endParaRPr lang="bg-BG"/>
          </a:p>
        </p:txBody>
      </p:sp>
      <p:pic>
        <p:nvPicPr>
          <p:cNvPr id="5" name="Picture 2" descr="http://www.builderau.com.au/i/s/Java3D_image1.jpg"/>
          <p:cNvPicPr>
            <a:picLocks noChangeAspect="1" noChangeArrowheads="1"/>
          </p:cNvPicPr>
          <p:nvPr/>
        </p:nvPicPr>
        <p:blipFill>
          <a:blip r:embed="rId2" cstate="screen">
            <a:clrChange>
              <a:clrFrom>
                <a:srgbClr val="000000"/>
              </a:clrFrom>
              <a:clrTo>
                <a:srgbClr val="000000">
                  <a:alpha val="0"/>
                </a:srgbClr>
              </a:clrTo>
            </a:clrChange>
            <a:lum bright="20000" contrast="20000"/>
            <a:extLst>
              <a:ext uri="{28A0092B-C50C-407E-A947-70E740481C1C}">
                <a14:useLocalDpi xmlns:a14="http://schemas.microsoft.com/office/drawing/2010/main" val="0"/>
              </a:ext>
            </a:extLst>
          </a:blip>
          <a:srcRect/>
          <a:stretch>
            <a:fillRect/>
          </a:stretch>
        </p:blipFill>
        <p:spPr bwMode="auto">
          <a:xfrm>
            <a:off x="8509399" y="4474457"/>
            <a:ext cx="2955271" cy="1832156"/>
          </a:xfrm>
          <a:prstGeom prst="rect">
            <a:avLst/>
          </a:prstGeom>
          <a:noFill/>
        </p:spPr>
      </p:pic>
      <p:sp>
        <p:nvSpPr>
          <p:cNvPr id="6" name="Rectangle 3"/>
          <p:cNvSpPr>
            <a:spLocks noChangeArrowheads="1"/>
          </p:cNvSpPr>
          <p:nvPr/>
        </p:nvSpPr>
        <p:spPr bwMode="auto">
          <a:xfrm>
            <a:off x="1141412" y="3962400"/>
            <a:ext cx="3895564"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ccount</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4"/>
          <p:cNvSpPr>
            <a:spLocks noChangeArrowheads="1"/>
          </p:cNvSpPr>
          <p:nvPr/>
        </p:nvSpPr>
        <p:spPr bwMode="auto">
          <a:xfrm>
            <a:off x="1141412" y="4539611"/>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o</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wner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"Peter"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350.00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141412" y="5476425"/>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function deposit(sum)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function withdraw(sum)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3"/>
          <p:cNvSpPr>
            <a:spLocks/>
          </p:cNvSpPr>
          <p:nvPr/>
        </p:nvSpPr>
        <p:spPr bwMode="auto">
          <a:xfrm>
            <a:off x="5140472" y="4539582"/>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0" name="Text Box 5"/>
          <p:cNvSpPr txBox="1">
            <a:spLocks noChangeArrowheads="1"/>
          </p:cNvSpPr>
          <p:nvPr/>
        </p:nvSpPr>
        <p:spPr bwMode="auto">
          <a:xfrm>
            <a:off x="5624831" y="4715336"/>
            <a:ext cx="2145981" cy="523220"/>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2800" dirty="0" smtClean="0">
                <a:solidFill>
                  <a:schemeClr val="tx1">
                    <a:lumMod val="40000"/>
                    <a:lumOff val="60000"/>
                  </a:schemeClr>
                </a:solidFill>
                <a:effectLst>
                  <a:outerShdw blurRad="38100" dist="38100" dir="2700000" algn="tl">
                    <a:srgbClr val="000000">
                      <a:alpha val="43137"/>
                    </a:srgbClr>
                  </a:outerShdw>
                </a:effectLst>
              </a:rPr>
              <a:t>state (data)</a:t>
            </a:r>
            <a:endParaRPr kumimoji="0" lang="en-AU" sz="2800" dirty="0">
              <a:solidFill>
                <a:schemeClr val="tx1">
                  <a:lumMod val="40000"/>
                  <a:lumOff val="60000"/>
                </a:schemeClr>
              </a:solidFill>
              <a:effectLst>
                <a:outerShdw blurRad="38100" dist="38100" dir="2700000" algn="tl">
                  <a:srgbClr val="000000">
                    <a:alpha val="43137"/>
                  </a:srgbClr>
                </a:outerShdw>
              </a:effectLst>
            </a:endParaRPr>
          </a:p>
        </p:txBody>
      </p:sp>
      <p:sp>
        <p:nvSpPr>
          <p:cNvPr id="11" name="AutoShape 3"/>
          <p:cNvSpPr>
            <a:spLocks/>
          </p:cNvSpPr>
          <p:nvPr/>
        </p:nvSpPr>
        <p:spPr bwMode="auto">
          <a:xfrm>
            <a:off x="5140472" y="5464516"/>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2" name="Text Box 5"/>
          <p:cNvSpPr txBox="1">
            <a:spLocks noChangeArrowheads="1"/>
          </p:cNvSpPr>
          <p:nvPr/>
        </p:nvSpPr>
        <p:spPr bwMode="auto">
          <a:xfrm>
            <a:off x="5624831" y="5653918"/>
            <a:ext cx="3212781" cy="523220"/>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lang="en-US" sz="2800" dirty="0" smtClean="0">
                <a:solidFill>
                  <a:schemeClr val="tx2">
                    <a:lumMod val="75000"/>
                  </a:schemeClr>
                </a:solidFill>
              </a:rPr>
              <a:t>behavior </a:t>
            </a:r>
            <a:r>
              <a:rPr kumimoji="0" lang="en-AU" sz="2800" dirty="0" smtClean="0">
                <a:solidFill>
                  <a:schemeClr val="tx1">
                    <a:lumMod val="40000"/>
                    <a:lumOff val="60000"/>
                  </a:schemeClr>
                </a:solidFill>
                <a:effectLst>
                  <a:outerShdw blurRad="38100" dist="38100" dir="2700000" algn="tl">
                    <a:srgbClr val="000000">
                      <a:alpha val="43137"/>
                    </a:srgbClr>
                  </a:outerShdw>
                </a:effectLst>
              </a:rPr>
              <a:t>(functions)</a:t>
            </a:r>
            <a:endParaRPr kumimoji="0" lang="en-AU" sz="2800" dirty="0">
              <a:solidFill>
                <a:schemeClr val="tx1">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1318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48</a:t>
            </a:fld>
            <a:endParaRPr lang="en-US" dirty="0"/>
          </a:p>
        </p:txBody>
      </p:sp>
      <p:sp>
        <p:nvSpPr>
          <p:cNvPr id="4" name="Title 3"/>
          <p:cNvSpPr>
            <a:spLocks noGrp="1"/>
          </p:cNvSpPr>
          <p:nvPr>
            <p:ph type="title"/>
          </p:nvPr>
        </p:nvSpPr>
        <p:spPr/>
        <p:txBody>
          <a:bodyPr/>
          <a:lstStyle/>
          <a:p>
            <a:r>
              <a:rPr lang="en-US" smtClean="0"/>
              <a:t>Objects Represent</a:t>
            </a:r>
            <a:endParaRPr lang="bg-BG"/>
          </a:p>
        </p:txBody>
      </p:sp>
      <p:sp>
        <p:nvSpPr>
          <p:cNvPr id="8" name="Text Box 2"/>
          <p:cNvSpPr txBox="1">
            <a:spLocks noChangeArrowheads="1"/>
          </p:cNvSpPr>
          <p:nvPr/>
        </p:nvSpPr>
        <p:spPr bwMode="auto">
          <a:xfrm>
            <a:off x="1804988" y="1295400"/>
            <a:ext cx="7239000" cy="5008562"/>
          </a:xfrm>
          <a:prstGeom prst="rect">
            <a:avLst/>
          </a:prstGeom>
          <a:noFill/>
          <a:ln w="12700">
            <a:noFill/>
            <a:miter lim="800000"/>
            <a:headEnd type="none" w="sm" len="sm"/>
            <a:tailEnd type="none" w="sm" len="sm"/>
          </a:ln>
          <a:effectLst/>
        </p:spPr>
        <p:txBody>
          <a:bodyPr>
            <a:spAutoFit/>
          </a:bodyPr>
          <a:lstStyle/>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 </a:t>
            </a:r>
            <a:r>
              <a:rPr kumimoji="0" lang="en-AU" sz="2800" b="1" dirty="0">
                <a:solidFill>
                  <a:schemeClr val="tx2">
                    <a:lumMod val="75000"/>
                  </a:schemeClr>
                </a:solidFill>
                <a:effectLst>
                  <a:outerShdw blurRad="38100" dist="38100" dir="2700000" algn="tl">
                    <a:srgbClr val="000000">
                      <a:alpha val="43137"/>
                    </a:srgbClr>
                  </a:outerShdw>
                </a:effectLst>
              </a:rPr>
              <a:t>checks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people</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shopping list</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rPr>
              <a:t>…</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numbers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characters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queues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arrays</a:t>
            </a:r>
          </a:p>
        </p:txBody>
      </p:sp>
      <p:sp>
        <p:nvSpPr>
          <p:cNvPr id="9" name="AutoShape 3"/>
          <p:cNvSpPr>
            <a:spLocks/>
          </p:cNvSpPr>
          <p:nvPr/>
        </p:nvSpPr>
        <p:spPr bwMode="auto">
          <a:xfrm>
            <a:off x="4894263" y="1398082"/>
            <a:ext cx="609600" cy="1609725"/>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0" name="AutoShape 4"/>
          <p:cNvSpPr>
            <a:spLocks/>
          </p:cNvSpPr>
          <p:nvPr/>
        </p:nvSpPr>
        <p:spPr bwMode="auto">
          <a:xfrm>
            <a:off x="4724400" y="3971962"/>
            <a:ext cx="914400" cy="2193925"/>
          </a:xfrm>
          <a:prstGeom prst="rightBrace">
            <a:avLst>
              <a:gd name="adj1" fmla="val 19994"/>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1" name="Text Box 5"/>
          <p:cNvSpPr txBox="1">
            <a:spLocks noChangeArrowheads="1"/>
          </p:cNvSpPr>
          <p:nvPr/>
        </p:nvSpPr>
        <p:spPr bwMode="auto">
          <a:xfrm>
            <a:off x="5940406" y="1676960"/>
            <a:ext cx="3811606" cy="1077218"/>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3200" dirty="0" smtClean="0">
                <a:solidFill>
                  <a:schemeClr val="tx1">
                    <a:lumMod val="40000"/>
                    <a:lumOff val="60000"/>
                  </a:schemeClr>
                </a:solidFill>
                <a:effectLst>
                  <a:outerShdw blurRad="38100" dist="38100" dir="2700000" algn="tl">
                    <a:srgbClr val="000000">
                      <a:alpha val="43137"/>
                    </a:srgbClr>
                  </a:outerShdw>
                </a:effectLst>
              </a:rPr>
              <a:t>Things / concepts from the </a:t>
            </a:r>
            <a:r>
              <a:rPr kumimoji="0" lang="en-AU" sz="3200" dirty="0">
                <a:solidFill>
                  <a:schemeClr val="tx1">
                    <a:lumMod val="40000"/>
                    <a:lumOff val="60000"/>
                  </a:schemeClr>
                </a:solidFill>
                <a:effectLst>
                  <a:outerShdw blurRad="38100" dist="38100" dir="2700000" algn="tl">
                    <a:srgbClr val="000000">
                      <a:alpha val="43137"/>
                    </a:srgbClr>
                  </a:outerShdw>
                </a:effectLst>
              </a:rPr>
              <a:t>real world</a:t>
            </a:r>
          </a:p>
        </p:txBody>
      </p:sp>
      <p:sp>
        <p:nvSpPr>
          <p:cNvPr id="12" name="Text Box 6"/>
          <p:cNvSpPr txBox="1">
            <a:spLocks noChangeArrowheads="1"/>
          </p:cNvSpPr>
          <p:nvPr/>
        </p:nvSpPr>
        <p:spPr bwMode="auto">
          <a:xfrm>
            <a:off x="5943600" y="4534613"/>
            <a:ext cx="4113212" cy="1077218"/>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3200" dirty="0" smtClean="0">
                <a:solidFill>
                  <a:schemeClr val="tx1">
                    <a:lumMod val="40000"/>
                    <a:lumOff val="60000"/>
                  </a:schemeClr>
                </a:solidFill>
                <a:effectLst>
                  <a:outerShdw blurRad="38100" dist="38100" dir="2700000" algn="tl">
                    <a:srgbClr val="000000">
                      <a:alpha val="43137"/>
                    </a:srgbClr>
                  </a:outerShdw>
                </a:effectLst>
              </a:rPr>
              <a:t>Things / concepts from the </a:t>
            </a:r>
            <a:r>
              <a:rPr kumimoji="0" lang="en-AU" sz="3200" dirty="0">
                <a:solidFill>
                  <a:schemeClr val="tx1">
                    <a:lumMod val="40000"/>
                    <a:lumOff val="60000"/>
                  </a:schemeClr>
                </a:solidFill>
                <a:effectLst>
                  <a:outerShdw blurRad="38100" dist="38100" dir="2700000" algn="tl">
                    <a:srgbClr val="000000">
                      <a:alpha val="43137"/>
                    </a:srgbClr>
                  </a:outerShdw>
                </a:effectLst>
              </a:rPr>
              <a:t>computer world</a:t>
            </a: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49</a:t>
            </a:fld>
            <a:endParaRPr lang="en-US" dirty="0"/>
          </a:p>
        </p:txBody>
      </p:sp>
      <p:sp>
        <p:nvSpPr>
          <p:cNvPr id="3" name="Content Placeholder 2"/>
          <p:cNvSpPr>
            <a:spLocks noGrp="1"/>
          </p:cNvSpPr>
          <p:nvPr>
            <p:ph idx="1"/>
          </p:nvPr>
        </p:nvSpPr>
        <p:spPr/>
        <p:txBody>
          <a:bodyPr/>
          <a:lstStyle/>
          <a:p>
            <a:pPr>
              <a:lnSpc>
                <a:spcPct val="100000"/>
              </a:lnSpc>
            </a:pPr>
            <a:r>
              <a:rPr lang="en-US" dirty="0"/>
              <a:t>The formal definition of </a:t>
            </a:r>
            <a:r>
              <a:rPr lang="en-US" dirty="0">
                <a:solidFill>
                  <a:schemeClr val="accent5">
                    <a:lumMod val="20000"/>
                    <a:lumOff val="80000"/>
                  </a:schemeClr>
                </a:solidFill>
              </a:rPr>
              <a:t>a object </a:t>
            </a:r>
            <a:r>
              <a:rPr lang="en-US" dirty="0" smtClean="0">
                <a:solidFill>
                  <a:schemeClr val="accent5">
                    <a:lumMod val="20000"/>
                    <a:lumOff val="80000"/>
                  </a:schemeClr>
                </a:solidFill>
              </a:rPr>
              <a:t>type (class)</a:t>
            </a:r>
            <a:r>
              <a:rPr lang="en-US" dirty="0" smtClean="0"/>
              <a:t>:</a:t>
            </a:r>
            <a:endParaRPr lang="en-US" dirty="0"/>
          </a:p>
          <a:p>
            <a:pPr>
              <a:lnSpc>
                <a:spcPts val="4400"/>
              </a:lnSpc>
            </a:pPr>
            <a:endParaRPr lang="en-US" dirty="0"/>
          </a:p>
          <a:p>
            <a:pPr>
              <a:lnSpc>
                <a:spcPts val="4400"/>
              </a:lnSpc>
            </a:pPr>
            <a:endParaRPr lang="en-US" dirty="0"/>
          </a:p>
          <a:p>
            <a:pPr>
              <a:lnSpc>
                <a:spcPts val="4400"/>
              </a:lnSpc>
            </a:pPr>
            <a:endParaRPr lang="en-US" dirty="0"/>
          </a:p>
          <a:p>
            <a:pPr>
              <a:lnSpc>
                <a:spcPts val="4400"/>
              </a:lnSpc>
            </a:pPr>
            <a:endParaRPr lang="en-US" dirty="0"/>
          </a:p>
          <a:p>
            <a:pPr algn="r">
              <a:lnSpc>
                <a:spcPct val="100000"/>
              </a:lnSpc>
              <a:spcBef>
                <a:spcPts val="1800"/>
              </a:spcBef>
              <a:buFontTx/>
              <a:buNone/>
            </a:pPr>
            <a:r>
              <a:rPr lang="en-US" sz="3200" dirty="0"/>
              <a:t>Definition by Google</a:t>
            </a:r>
            <a:endParaRPr lang="en-US" sz="4000" dirty="0"/>
          </a:p>
          <a:p>
            <a:endParaRPr lang="bg-BG" dirty="0"/>
          </a:p>
        </p:txBody>
      </p:sp>
      <p:sp>
        <p:nvSpPr>
          <p:cNvPr id="4" name="Title 3"/>
          <p:cNvSpPr>
            <a:spLocks noGrp="1"/>
          </p:cNvSpPr>
          <p:nvPr>
            <p:ph type="title"/>
          </p:nvPr>
        </p:nvSpPr>
        <p:spPr/>
        <p:txBody>
          <a:bodyPr/>
          <a:lstStyle/>
          <a:p>
            <a:r>
              <a:rPr lang="en-US" dirty="0"/>
              <a:t>What is </a:t>
            </a:r>
            <a:r>
              <a:rPr lang="en-US" dirty="0" smtClean="0"/>
              <a:t>an Object Type (Class)?</a:t>
            </a:r>
            <a:endParaRPr lang="bg-BG" dirty="0"/>
          </a:p>
        </p:txBody>
      </p:sp>
      <p:sp>
        <p:nvSpPr>
          <p:cNvPr id="5" name="Text Placeholder 6"/>
          <p:cNvSpPr>
            <a:spLocks noGrp="1"/>
          </p:cNvSpPr>
          <p:nvPr/>
        </p:nvSpPr>
        <p:spPr>
          <a:xfrm>
            <a:off x="760412" y="2111276"/>
            <a:ext cx="10728212"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rtl="0" eaLnBrk="0" fontAlgn="base" hangingPunct="0">
              <a:spcBef>
                <a:spcPts val="0"/>
              </a:spcBef>
              <a:spcAft>
                <a:spcPct val="0"/>
              </a:spcAft>
              <a:buClr>
                <a:schemeClr val="accent5">
                  <a:lumMod val="40000"/>
                  <a:lumOff val="60000"/>
                </a:schemeClr>
              </a:buClr>
              <a:buSzPct val="70000"/>
              <a:buFont typeface="Wingdings 2" pitchFamily="18" charset="2"/>
              <a:buNone/>
              <a:defRPr lang="en-US" sz="1800" b="1" kern="1200" smtClean="0">
                <a:solidFill>
                  <a:srgbClr val="8CF4F2"/>
                </a:solidFill>
                <a:effectLst>
                  <a:outerShdw blurRad="38100" dist="38100" dir="2700000" algn="tl">
                    <a:srgbClr val="000000">
                      <a:alpha val="43137"/>
                    </a:srgbClr>
                  </a:outerShdw>
                </a:effectLst>
                <a:latin typeface="Consolas" pitchFamily="49" charset="0"/>
                <a:ea typeface="+mn-ea"/>
                <a:cs typeface="Consolas" pitchFamily="49" charset="0"/>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just"/>
            <a:r>
              <a:rPr lang="en-US" sz="3600" dirty="0" smtClean="0">
                <a:solidFill>
                  <a:schemeClr val="tx2">
                    <a:lumMod val="75000"/>
                  </a:schemeClr>
                </a:solidFill>
                <a:effectLst/>
                <a:latin typeface="+mn-lt"/>
              </a:rPr>
              <a:t>Object types </a:t>
            </a:r>
            <a:r>
              <a:rPr lang="en-US" sz="3600" b="0" dirty="0" smtClean="0">
                <a:solidFill>
                  <a:schemeClr val="tx2">
                    <a:lumMod val="90000"/>
                  </a:schemeClr>
                </a:solidFill>
                <a:effectLst/>
                <a:latin typeface="+mn-lt"/>
              </a:rPr>
              <a:t>act as templates from which an instance of an object is created at run time. Types define the properties of the object and the functions used to control the object's behavior.</a:t>
            </a:r>
            <a:endParaRPr lang="en-US" sz="3600" b="0" dirty="0">
              <a:solidFill>
                <a:schemeClr val="tx2">
                  <a:lumMod val="90000"/>
                </a:schemeClr>
              </a:solidFill>
              <a:effectLst/>
              <a:latin typeface="+mn-lt"/>
            </a:endParaRP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a:t>Why to Use Functions?</a:t>
            </a:r>
            <a:endParaRPr lang="bg-BG"/>
          </a:p>
        </p:txBody>
      </p:sp>
      <p:sp>
        <p:nvSpPr>
          <p:cNvPr id="22" name="Content Placeholder 21"/>
          <p:cNvSpPr>
            <a:spLocks noGrp="1"/>
          </p:cNvSpPr>
          <p:nvPr>
            <p:ph idx="1"/>
          </p:nvPr>
        </p:nvSpPr>
        <p:spPr/>
        <p:txBody>
          <a:bodyPr/>
          <a:lstStyle/>
          <a:p>
            <a:pPr>
              <a:lnSpc>
                <a:spcPct val="100000"/>
              </a:lnSpc>
            </a:pPr>
            <a:r>
              <a:rPr lang="en-US" dirty="0"/>
              <a:t>More </a:t>
            </a:r>
            <a:r>
              <a:rPr lang="en-US" dirty="0">
                <a:solidFill>
                  <a:schemeClr val="tx2">
                    <a:lumMod val="75000"/>
                  </a:schemeClr>
                </a:solidFill>
              </a:rPr>
              <a:t>manageable </a:t>
            </a:r>
            <a:r>
              <a:rPr lang="en-US" dirty="0" smtClean="0">
                <a:solidFill>
                  <a:schemeClr val="tx2">
                    <a:lumMod val="75000"/>
                  </a:schemeClr>
                </a:solidFill>
              </a:rPr>
              <a:t>code</a:t>
            </a:r>
            <a:endParaRPr lang="en-US" dirty="0">
              <a:solidFill>
                <a:schemeClr val="tx2">
                  <a:lumMod val="75000"/>
                </a:schemeClr>
              </a:solidFill>
            </a:endParaRPr>
          </a:p>
          <a:p>
            <a:pPr lvl="1">
              <a:lnSpc>
                <a:spcPct val="100000"/>
              </a:lnSpc>
            </a:pPr>
            <a:r>
              <a:rPr lang="en-US" dirty="0">
                <a:solidFill>
                  <a:schemeClr val="accent5">
                    <a:lumMod val="20000"/>
                    <a:lumOff val="80000"/>
                  </a:schemeClr>
                </a:solidFill>
              </a:rPr>
              <a:t>Split large</a:t>
            </a:r>
            <a:r>
              <a:rPr lang="en-US" dirty="0"/>
              <a:t> problems into </a:t>
            </a:r>
            <a:r>
              <a:rPr lang="en-US" dirty="0" smtClean="0">
                <a:solidFill>
                  <a:schemeClr val="accent5">
                    <a:lumMod val="20000"/>
                    <a:lumOff val="80000"/>
                  </a:schemeClr>
                </a:solidFill>
              </a:rPr>
              <a:t>smaller </a:t>
            </a:r>
            <a:r>
              <a:rPr lang="en-US" dirty="0">
                <a:solidFill>
                  <a:schemeClr val="accent5">
                    <a:lumMod val="20000"/>
                    <a:lumOff val="80000"/>
                  </a:schemeClr>
                </a:solidFill>
              </a:rPr>
              <a:t>pieces</a:t>
            </a:r>
          </a:p>
          <a:p>
            <a:pPr lvl="1">
              <a:lnSpc>
                <a:spcPct val="100000"/>
              </a:lnSpc>
            </a:pPr>
            <a:r>
              <a:rPr lang="en-US" dirty="0">
                <a:solidFill>
                  <a:schemeClr val="accent5">
                    <a:lumMod val="20000"/>
                    <a:lumOff val="80000"/>
                  </a:schemeClr>
                </a:solidFill>
              </a:rPr>
              <a:t>Better organization</a:t>
            </a:r>
            <a:r>
              <a:rPr lang="en-US" dirty="0"/>
              <a:t> of the </a:t>
            </a:r>
            <a:r>
              <a:rPr lang="en-US" dirty="0" smtClean="0"/>
              <a:t>program</a:t>
            </a:r>
            <a:endParaRPr lang="en-US" dirty="0"/>
          </a:p>
          <a:p>
            <a:pPr lvl="1">
              <a:lnSpc>
                <a:spcPct val="100000"/>
              </a:lnSpc>
            </a:pPr>
            <a:r>
              <a:rPr lang="en-US" dirty="0"/>
              <a:t>Improve code</a:t>
            </a:r>
            <a:r>
              <a:rPr lang="en-US" dirty="0">
                <a:solidFill>
                  <a:schemeClr val="accent5">
                    <a:lumMod val="20000"/>
                    <a:lumOff val="80000"/>
                  </a:schemeClr>
                </a:solidFill>
              </a:rPr>
              <a:t> readability </a:t>
            </a:r>
            <a:r>
              <a:rPr lang="en-US" dirty="0"/>
              <a:t>and</a:t>
            </a:r>
            <a:r>
              <a:rPr lang="en-US" dirty="0">
                <a:solidFill>
                  <a:schemeClr val="accent5">
                    <a:lumMod val="20000"/>
                    <a:lumOff val="80000"/>
                  </a:schemeClr>
                </a:solidFill>
              </a:rPr>
              <a:t> understandability</a:t>
            </a:r>
          </a:p>
          <a:p>
            <a:pPr lvl="1">
              <a:lnSpc>
                <a:spcPct val="100000"/>
              </a:lnSpc>
            </a:pPr>
            <a:r>
              <a:rPr lang="en-US" dirty="0"/>
              <a:t>Enhance</a:t>
            </a:r>
            <a:r>
              <a:rPr lang="en-US" dirty="0">
                <a:solidFill>
                  <a:schemeClr val="accent5">
                    <a:lumMod val="20000"/>
                    <a:lumOff val="80000"/>
                  </a:schemeClr>
                </a:solidFill>
              </a:rPr>
              <a:t> abstraction</a:t>
            </a:r>
          </a:p>
          <a:p>
            <a:pPr>
              <a:lnSpc>
                <a:spcPct val="100000"/>
              </a:lnSpc>
            </a:pPr>
            <a:r>
              <a:rPr lang="en-US" dirty="0" smtClean="0"/>
              <a:t>Improves </a:t>
            </a:r>
            <a:r>
              <a:rPr lang="en-US" dirty="0"/>
              <a:t>code </a:t>
            </a:r>
            <a:r>
              <a:rPr lang="en-US" dirty="0">
                <a:solidFill>
                  <a:schemeClr val="tx2">
                    <a:lumMod val="75000"/>
                  </a:schemeClr>
                </a:solidFill>
              </a:rPr>
              <a:t>maintainability</a:t>
            </a:r>
          </a:p>
          <a:p>
            <a:pPr lvl="1">
              <a:lnSpc>
                <a:spcPct val="100000"/>
              </a:lnSpc>
            </a:pPr>
            <a:r>
              <a:rPr lang="en-US" dirty="0" smtClean="0"/>
              <a:t>Promotes code </a:t>
            </a:r>
            <a:r>
              <a:rPr lang="en-US" dirty="0" smtClean="0">
                <a:solidFill>
                  <a:schemeClr val="accent5">
                    <a:lumMod val="20000"/>
                    <a:lumOff val="80000"/>
                  </a:schemeClr>
                </a:solidFill>
              </a:rPr>
              <a:t>reuse</a:t>
            </a:r>
          </a:p>
          <a:p>
            <a:pPr lvl="1">
              <a:lnSpc>
                <a:spcPct val="100000"/>
              </a:lnSpc>
            </a:pPr>
            <a:r>
              <a:rPr lang="en-US" dirty="0"/>
              <a:t>Avoids repeating </a:t>
            </a:r>
            <a:r>
              <a:rPr lang="en-US" dirty="0" smtClean="0"/>
              <a:t>code</a:t>
            </a:r>
            <a:endParaRPr lang="en-US" dirty="0" smtClean="0">
              <a:solidFill>
                <a:schemeClr val="accent5">
                  <a:lumMod val="20000"/>
                  <a:lumOff val="80000"/>
                </a:schemeClr>
              </a:solidFill>
            </a:endParaRP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76" t="-4191" r="-3093" b="-2262"/>
          <a:stretch/>
        </p:blipFill>
        <p:spPr bwMode="auto">
          <a:xfrm>
            <a:off x="9017722" y="4038600"/>
            <a:ext cx="2410690" cy="2209800"/>
          </a:xfrm>
          <a:prstGeom prst="roundRect">
            <a:avLst>
              <a:gd name="adj" fmla="val 2013"/>
            </a:avLst>
          </a:prstGeom>
          <a:solidFill>
            <a:schemeClr val="tx1"/>
          </a:solidFill>
          <a:ln>
            <a:noFill/>
          </a:ln>
          <a:effectLst/>
          <a:extLst/>
        </p:spPr>
      </p:pic>
      <p:sp>
        <p:nvSpPr>
          <p:cNvPr id="26" name="Slide Number Placeholder 3"/>
          <p:cNvSpPr>
            <a:spLocks noGrp="1"/>
          </p:cNvSpPr>
          <p:nvPr>
            <p:ph type="sldNum" sz="quarter" idx="4"/>
          </p:nvPr>
        </p:nvSpPr>
        <p:spPr>
          <a:xfrm>
            <a:off x="11580812" y="6629400"/>
            <a:ext cx="428822" cy="104398"/>
          </a:xfrm>
          <a:prstGeom prst="rect">
            <a:avLst/>
          </a:prstGeom>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56345130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50</a:t>
            </a:fld>
            <a:endParaRPr lang="en-US" dirty="0"/>
          </a:p>
        </p:txBody>
      </p:sp>
      <p:sp>
        <p:nvSpPr>
          <p:cNvPr id="3" name="Content Placeholder 2"/>
          <p:cNvSpPr>
            <a:spLocks noGrp="1"/>
          </p:cNvSpPr>
          <p:nvPr>
            <p:ph idx="1"/>
          </p:nvPr>
        </p:nvSpPr>
        <p:spPr/>
        <p:txBody>
          <a:bodyPr>
            <a:normAutofit/>
          </a:bodyPr>
          <a:lstStyle/>
          <a:p>
            <a:pPr>
              <a:lnSpc>
                <a:spcPct val="100000"/>
              </a:lnSpc>
              <a:spcBef>
                <a:spcPts val="500"/>
              </a:spcBef>
            </a:pPr>
            <a:r>
              <a:rPr lang="en-US" dirty="0"/>
              <a:t>Object </a:t>
            </a:r>
            <a:r>
              <a:rPr lang="en-US" dirty="0" smtClean="0"/>
              <a:t>types </a:t>
            </a:r>
            <a:r>
              <a:rPr lang="en-US" dirty="0"/>
              <a:t>provide the structure for </a:t>
            </a:r>
            <a:r>
              <a:rPr lang="en-US" dirty="0">
                <a:solidFill>
                  <a:schemeClr val="tx2">
                    <a:lumMod val="75000"/>
                  </a:schemeClr>
                </a:solidFill>
              </a:rPr>
              <a:t>objects</a:t>
            </a:r>
          </a:p>
          <a:p>
            <a:pPr lvl="1">
              <a:lnSpc>
                <a:spcPct val="100000"/>
              </a:lnSpc>
              <a:spcBef>
                <a:spcPts val="500"/>
              </a:spcBef>
            </a:pPr>
            <a:r>
              <a:rPr lang="en-US" dirty="0"/>
              <a:t>Define their prototype, act as template</a:t>
            </a:r>
          </a:p>
          <a:p>
            <a:pPr>
              <a:lnSpc>
                <a:spcPct val="100000"/>
              </a:lnSpc>
              <a:spcBef>
                <a:spcPts val="500"/>
              </a:spcBef>
            </a:pPr>
            <a:r>
              <a:rPr lang="en-US" dirty="0"/>
              <a:t>Object </a:t>
            </a:r>
            <a:r>
              <a:rPr lang="en-US" dirty="0" smtClean="0"/>
              <a:t>types </a:t>
            </a:r>
            <a:r>
              <a:rPr lang="en-US" dirty="0"/>
              <a:t>define:</a:t>
            </a:r>
          </a:p>
          <a:p>
            <a:pPr lvl="1">
              <a:lnSpc>
                <a:spcPct val="100000"/>
              </a:lnSpc>
              <a:spcBef>
                <a:spcPts val="500"/>
              </a:spcBef>
            </a:pPr>
            <a:r>
              <a:rPr lang="en-US" dirty="0"/>
              <a:t>Set of </a:t>
            </a:r>
            <a:r>
              <a:rPr lang="en-US" dirty="0">
                <a:solidFill>
                  <a:schemeClr val="tx2">
                    <a:lumMod val="75000"/>
                  </a:schemeClr>
                </a:solidFill>
              </a:rPr>
              <a:t>attributes</a:t>
            </a:r>
          </a:p>
          <a:p>
            <a:pPr lvl="2">
              <a:lnSpc>
                <a:spcPct val="100000"/>
              </a:lnSpc>
              <a:spcBef>
                <a:spcPts val="500"/>
              </a:spcBef>
            </a:pPr>
            <a:r>
              <a:rPr lang="en-US" dirty="0"/>
              <a:t>Represented by </a:t>
            </a:r>
            <a:r>
              <a:rPr lang="en-US" dirty="0">
                <a:solidFill>
                  <a:schemeClr val="tx2">
                    <a:lumMod val="75000"/>
                  </a:schemeClr>
                </a:solidFill>
              </a:rPr>
              <a:t>variables</a:t>
            </a:r>
            <a:r>
              <a:rPr lang="en-US" dirty="0"/>
              <a:t> and </a:t>
            </a:r>
            <a:r>
              <a:rPr lang="en-US" dirty="0">
                <a:solidFill>
                  <a:schemeClr val="tx2">
                    <a:lumMod val="75000"/>
                  </a:schemeClr>
                </a:solidFill>
              </a:rPr>
              <a:t>properties</a:t>
            </a:r>
          </a:p>
          <a:p>
            <a:pPr lvl="2">
              <a:lnSpc>
                <a:spcPct val="100000"/>
              </a:lnSpc>
              <a:spcBef>
                <a:spcPts val="500"/>
              </a:spcBef>
            </a:pPr>
            <a:r>
              <a:rPr lang="en-US" dirty="0"/>
              <a:t>Hold their </a:t>
            </a:r>
            <a:r>
              <a:rPr lang="en-US" dirty="0">
                <a:solidFill>
                  <a:schemeClr val="tx2">
                    <a:lumMod val="75000"/>
                  </a:schemeClr>
                </a:solidFill>
              </a:rPr>
              <a:t>state</a:t>
            </a:r>
          </a:p>
          <a:p>
            <a:pPr lvl="1">
              <a:lnSpc>
                <a:spcPct val="100000"/>
              </a:lnSpc>
              <a:spcBef>
                <a:spcPts val="500"/>
              </a:spcBef>
            </a:pPr>
            <a:r>
              <a:rPr lang="en-US" dirty="0"/>
              <a:t>Set of actions (</a:t>
            </a:r>
            <a:r>
              <a:rPr lang="en-US" dirty="0">
                <a:solidFill>
                  <a:schemeClr val="tx2">
                    <a:lumMod val="75000"/>
                  </a:schemeClr>
                </a:solidFill>
              </a:rPr>
              <a:t>behavior</a:t>
            </a:r>
            <a:r>
              <a:rPr lang="en-US" dirty="0"/>
              <a:t>)</a:t>
            </a:r>
            <a:endParaRPr lang="en-US" dirty="0">
              <a:solidFill>
                <a:schemeClr val="accent5">
                  <a:lumMod val="20000"/>
                  <a:lumOff val="80000"/>
                </a:schemeClr>
              </a:solidFill>
            </a:endParaRPr>
          </a:p>
          <a:p>
            <a:pPr lvl="2">
              <a:lnSpc>
                <a:spcPct val="100000"/>
              </a:lnSpc>
              <a:spcBef>
                <a:spcPts val="500"/>
              </a:spcBef>
            </a:pPr>
            <a:r>
              <a:rPr lang="en-US" dirty="0"/>
              <a:t>Represented by </a:t>
            </a:r>
            <a:r>
              <a:rPr lang="en-US" dirty="0" smtClean="0">
                <a:solidFill>
                  <a:schemeClr val="tx2">
                    <a:lumMod val="75000"/>
                  </a:schemeClr>
                </a:solidFill>
              </a:rPr>
              <a:t>methods/functions</a:t>
            </a:r>
            <a:endParaRPr lang="bg-BG" dirty="0"/>
          </a:p>
        </p:txBody>
      </p:sp>
      <p:sp>
        <p:nvSpPr>
          <p:cNvPr id="4" name="Title 3"/>
          <p:cNvSpPr>
            <a:spLocks noGrp="1"/>
          </p:cNvSpPr>
          <p:nvPr>
            <p:ph type="title"/>
          </p:nvPr>
        </p:nvSpPr>
        <p:spPr/>
        <p:txBody>
          <a:bodyPr/>
          <a:lstStyle/>
          <a:p>
            <a:r>
              <a:rPr lang="en-US" smtClean="0"/>
              <a:t>Object Types</a:t>
            </a:r>
            <a:endParaRPr lang="bg-BG"/>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51</a:t>
            </a:fld>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An </a:t>
            </a:r>
            <a:r>
              <a:rPr lang="en-US" dirty="0">
                <a:solidFill>
                  <a:schemeClr val="tx2">
                    <a:lumMod val="75000"/>
                  </a:schemeClr>
                </a:solidFill>
              </a:rPr>
              <a:t>object </a:t>
            </a:r>
            <a:r>
              <a:rPr lang="en-US" dirty="0"/>
              <a:t>is a concrete </a:t>
            </a:r>
            <a:r>
              <a:rPr lang="en-US" dirty="0">
                <a:solidFill>
                  <a:schemeClr val="tx2">
                    <a:lumMod val="75000"/>
                  </a:schemeClr>
                </a:solidFill>
              </a:rPr>
              <a:t>instance </a:t>
            </a:r>
            <a:r>
              <a:rPr lang="en-US" dirty="0"/>
              <a:t>of a particular object type</a:t>
            </a:r>
          </a:p>
          <a:p>
            <a:pPr>
              <a:lnSpc>
                <a:spcPct val="100000"/>
              </a:lnSpc>
            </a:pPr>
            <a:r>
              <a:rPr lang="en-US" dirty="0"/>
              <a:t>Creating an object from an object type is called </a:t>
            </a:r>
            <a:r>
              <a:rPr lang="en-US" dirty="0">
                <a:solidFill>
                  <a:schemeClr val="tx2">
                    <a:lumMod val="75000"/>
                  </a:schemeClr>
                </a:solidFill>
              </a:rPr>
              <a:t>instantiation</a:t>
            </a:r>
          </a:p>
          <a:p>
            <a:pPr>
              <a:lnSpc>
                <a:spcPct val="100000"/>
              </a:lnSpc>
            </a:pPr>
            <a:r>
              <a:rPr lang="en-US" dirty="0"/>
              <a:t>Objects have </a:t>
            </a:r>
            <a:r>
              <a:rPr lang="en-US" dirty="0">
                <a:solidFill>
                  <a:schemeClr val="tx2">
                    <a:lumMod val="75000"/>
                  </a:schemeClr>
                </a:solidFill>
              </a:rPr>
              <a:t>state</a:t>
            </a:r>
          </a:p>
          <a:p>
            <a:pPr lvl="1">
              <a:lnSpc>
                <a:spcPct val="100000"/>
              </a:lnSpc>
            </a:pPr>
            <a:r>
              <a:rPr lang="en-US" dirty="0"/>
              <a:t>Set of values associated </a:t>
            </a:r>
            <a:r>
              <a:rPr lang="en-US" dirty="0" smtClean="0"/>
              <a:t/>
            </a:r>
            <a:br>
              <a:rPr lang="en-US" dirty="0" smtClean="0"/>
            </a:br>
            <a:r>
              <a:rPr lang="en-US" dirty="0" smtClean="0"/>
              <a:t>to </a:t>
            </a:r>
            <a:r>
              <a:rPr lang="en-US" dirty="0"/>
              <a:t>their attributes</a:t>
            </a:r>
          </a:p>
          <a:p>
            <a:pPr>
              <a:lnSpc>
                <a:spcPct val="100000"/>
              </a:lnSpc>
            </a:pPr>
            <a:r>
              <a:rPr lang="en-US" dirty="0"/>
              <a:t>Example:</a:t>
            </a:r>
          </a:p>
          <a:p>
            <a:pPr lvl="1">
              <a:lnSpc>
                <a:spcPct val="100000"/>
              </a:lnSpc>
            </a:pPr>
            <a:r>
              <a:rPr lang="en-US" dirty="0"/>
              <a:t>Type: </a:t>
            </a:r>
            <a:r>
              <a:rPr lang="en-US" b="1" dirty="0">
                <a:solidFill>
                  <a:schemeClr val="tx2">
                    <a:lumMod val="75000"/>
                  </a:schemeClr>
                </a:solidFill>
                <a:latin typeface="Consolas" pitchFamily="49" charset="0"/>
                <a:cs typeface="Consolas" pitchFamily="49" charset="0"/>
              </a:rPr>
              <a:t>Account</a:t>
            </a:r>
          </a:p>
          <a:p>
            <a:pPr lvl="1">
              <a:lnSpc>
                <a:spcPct val="100000"/>
              </a:lnSpc>
            </a:pPr>
            <a:r>
              <a:rPr lang="en-US" dirty="0"/>
              <a:t>Objects: Ivan's account</a:t>
            </a:r>
            <a:r>
              <a:rPr lang="en-US" dirty="0" smtClean="0"/>
              <a:t>,</a:t>
            </a:r>
            <a:br>
              <a:rPr lang="en-US" dirty="0" smtClean="0"/>
            </a:br>
            <a:r>
              <a:rPr lang="en-US" dirty="0" smtClean="0"/>
              <a:t>Peter's account</a:t>
            </a:r>
            <a:endParaRPr lang="bg-BG" dirty="0"/>
          </a:p>
        </p:txBody>
      </p:sp>
      <p:sp>
        <p:nvSpPr>
          <p:cNvPr id="4" name="Title 3"/>
          <p:cNvSpPr>
            <a:spLocks noGrp="1"/>
          </p:cNvSpPr>
          <p:nvPr>
            <p:ph type="title"/>
          </p:nvPr>
        </p:nvSpPr>
        <p:spPr/>
        <p:txBody>
          <a:bodyPr/>
          <a:lstStyle/>
          <a:p>
            <a:r>
              <a:rPr lang="en-US" smtClean="0"/>
              <a:t>Objects</a:t>
            </a:r>
            <a:endParaRPr lang="bg-BG"/>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12" y="2971800"/>
            <a:ext cx="5036937"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765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52</a:t>
            </a:fld>
            <a:endParaRPr lang="en-US" dirty="0"/>
          </a:p>
        </p:txBody>
      </p:sp>
      <p:sp>
        <p:nvSpPr>
          <p:cNvPr id="4" name="Title 3"/>
          <p:cNvSpPr>
            <a:spLocks noGrp="1"/>
          </p:cNvSpPr>
          <p:nvPr>
            <p:ph type="title"/>
          </p:nvPr>
        </p:nvSpPr>
        <p:spPr>
          <a:xfrm>
            <a:off x="117111" y="6521"/>
            <a:ext cx="9577597" cy="1110780"/>
          </a:xfrm>
        </p:spPr>
        <p:txBody>
          <a:bodyPr/>
          <a:lstStyle/>
          <a:p>
            <a:r>
              <a:rPr lang="en-US" noProof="1" smtClean="0"/>
              <a:t>Obejcts – Example</a:t>
            </a:r>
            <a:endParaRPr lang="en-US" noProof="1"/>
          </a:p>
        </p:txBody>
      </p:sp>
      <p:sp>
        <p:nvSpPr>
          <p:cNvPr id="5" name="Rectangle 2"/>
          <p:cNvSpPr txBox="1">
            <a:spLocks noChangeArrowheads="1"/>
          </p:cNvSpPr>
          <p:nvPr/>
        </p:nvSpPr>
        <p:spPr>
          <a:xfrm>
            <a:off x="1828800" y="76200"/>
            <a:ext cx="7086600" cy="83820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bg-BG"/>
          </a:p>
        </p:txBody>
      </p:sp>
      <p:sp>
        <p:nvSpPr>
          <p:cNvPr id="6" name="Rectangle 3"/>
          <p:cNvSpPr>
            <a:spLocks noChangeArrowheads="1"/>
          </p:cNvSpPr>
          <p:nvPr/>
        </p:nvSpPr>
        <p:spPr bwMode="auto">
          <a:xfrm>
            <a:off x="1208248" y="2866172"/>
            <a:ext cx="3467519"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Account</a:t>
            </a:r>
          </a:p>
        </p:txBody>
      </p:sp>
      <p:sp>
        <p:nvSpPr>
          <p:cNvPr id="7" name="Rectangle 4"/>
          <p:cNvSpPr>
            <a:spLocks noChangeArrowheads="1"/>
          </p:cNvSpPr>
          <p:nvPr/>
        </p:nvSpPr>
        <p:spPr bwMode="auto">
          <a:xfrm>
            <a:off x="1208248" y="3443383"/>
            <a:ext cx="3467519"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208248" y="4380197"/>
            <a:ext cx="3467519" cy="129532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suspend</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deposit(sum)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withdraw(sum)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6"/>
          <p:cNvSpPr>
            <a:spLocks noChangeArrowheads="1"/>
          </p:cNvSpPr>
          <p:nvPr/>
        </p:nvSpPr>
        <p:spPr bwMode="auto">
          <a:xfrm>
            <a:off x="3375435" y="2060745"/>
            <a:ext cx="1981199" cy="506086"/>
          </a:xfrm>
          <a:prstGeom prst="wedgeRoundRectCallout">
            <a:avLst>
              <a:gd name="adj1" fmla="val -50828"/>
              <a:gd name="adj2" fmla="val 133156"/>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dirty="0" smtClean="0">
                <a:effectLst>
                  <a:outerShdw blurRad="38100" dist="38100" dir="2700000" algn="tl">
                    <a:srgbClr val="000000">
                      <a:alpha val="43137"/>
                    </a:srgbClr>
                  </a:outerShdw>
                </a:effectLst>
                <a:latin typeface="+mn-lt"/>
                <a:cs typeface="Consolas" pitchFamily="49" charset="0"/>
              </a:rPr>
              <a:t>Object type</a:t>
            </a:r>
            <a:endParaRPr lang="bg-BG" sz="2600" b="1" dirty="0">
              <a:effectLst>
                <a:outerShdw blurRad="38100" dist="38100" dir="2700000" algn="tl">
                  <a:srgbClr val="000000">
                    <a:alpha val="43137"/>
                  </a:srgbClr>
                </a:outerShdw>
              </a:effectLst>
              <a:latin typeface="+mn-lt"/>
              <a:cs typeface="Consolas" pitchFamily="49" charset="0"/>
            </a:endParaRPr>
          </a:p>
        </p:txBody>
      </p:sp>
      <p:sp>
        <p:nvSpPr>
          <p:cNvPr id="10" name="Rectangle 7"/>
          <p:cNvSpPr>
            <a:spLocks noChangeArrowheads="1"/>
          </p:cNvSpPr>
          <p:nvPr/>
        </p:nvSpPr>
        <p:spPr bwMode="auto">
          <a:xfrm>
            <a:off x="5942010" y="1382163"/>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rPr>
              <a:t>ivanAccount</a:t>
            </a:r>
          </a:p>
        </p:txBody>
      </p:sp>
      <p:sp>
        <p:nvSpPr>
          <p:cNvPr id="11" name="Rectangle 8"/>
          <p:cNvSpPr>
            <a:spLocks noChangeArrowheads="1"/>
          </p:cNvSpPr>
          <p:nvPr/>
        </p:nvSpPr>
        <p:spPr bwMode="auto">
          <a:xfrm>
            <a:off x="5942011" y="1959345"/>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Ivan Kolev"</a:t>
            </a: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5000.0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Rectangle 9"/>
          <p:cNvSpPr>
            <a:spLocks noChangeArrowheads="1"/>
          </p:cNvSpPr>
          <p:nvPr/>
        </p:nvSpPr>
        <p:spPr bwMode="auto">
          <a:xfrm>
            <a:off x="5942012" y="3138810"/>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peterAccount</a:t>
            </a:r>
            <a:endPar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Rectangle 10"/>
          <p:cNvSpPr>
            <a:spLocks noChangeArrowheads="1"/>
          </p:cNvSpPr>
          <p:nvPr/>
        </p:nvSpPr>
        <p:spPr bwMode="auto">
          <a:xfrm>
            <a:off x="5942012" y="3715073"/>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owner = "Peter Kirov"</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balance = 1825.50</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Rectangle 11"/>
          <p:cNvSpPr>
            <a:spLocks noChangeArrowheads="1"/>
          </p:cNvSpPr>
          <p:nvPr/>
        </p:nvSpPr>
        <p:spPr bwMode="auto">
          <a:xfrm>
            <a:off x="5942012" y="4909216"/>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kirilAccount</a:t>
            </a:r>
            <a:endPar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2"/>
          <p:cNvSpPr>
            <a:spLocks noChangeArrowheads="1"/>
          </p:cNvSpPr>
          <p:nvPr/>
        </p:nvSpPr>
        <p:spPr bwMode="auto">
          <a:xfrm>
            <a:off x="5942012" y="5485478"/>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Kiril Kirov"</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balance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25.0</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AutoShape 13"/>
          <p:cNvSpPr>
            <a:spLocks noChangeArrowheads="1"/>
          </p:cNvSpPr>
          <p:nvPr/>
        </p:nvSpPr>
        <p:spPr bwMode="auto">
          <a:xfrm>
            <a:off x="9752012" y="1238926"/>
            <a:ext cx="1219200" cy="506086"/>
          </a:xfrm>
          <a:prstGeom prst="wedgeRoundRectCallout">
            <a:avLst>
              <a:gd name="adj1" fmla="val -96193"/>
              <a:gd name="adj2" fmla="val 49914"/>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effectLst>
                  <a:outerShdw blurRad="38100" dist="38100" dir="2700000" algn="tl">
                    <a:srgbClr val="000000">
                      <a:alpha val="43137"/>
                    </a:srgbClr>
                  </a:outerShdw>
                </a:effectLst>
                <a:latin typeface="+mn-lt"/>
                <a:cs typeface="Consolas" pitchFamily="49" charset="0"/>
              </a:rPr>
              <a:t>Object</a:t>
            </a:r>
            <a:endParaRPr lang="bg-BG" sz="2600" b="1">
              <a:effectLst>
                <a:outerShdw blurRad="38100" dist="38100" dir="2700000" algn="tl">
                  <a:srgbClr val="000000">
                    <a:alpha val="43137"/>
                  </a:srgbClr>
                </a:outerShdw>
              </a:effectLst>
              <a:latin typeface="+mn-lt"/>
              <a:cs typeface="Consolas" pitchFamily="49" charset="0"/>
            </a:endParaRPr>
          </a:p>
        </p:txBody>
      </p:sp>
      <p:sp>
        <p:nvSpPr>
          <p:cNvPr id="17" name="AutoShape 13"/>
          <p:cNvSpPr>
            <a:spLocks noChangeArrowheads="1"/>
          </p:cNvSpPr>
          <p:nvPr/>
        </p:nvSpPr>
        <p:spPr bwMode="auto">
          <a:xfrm>
            <a:off x="9639634" y="2971800"/>
            <a:ext cx="1219200" cy="506086"/>
          </a:xfrm>
          <a:prstGeom prst="wedgeRoundRectCallout">
            <a:avLst>
              <a:gd name="adj1" fmla="val -93629"/>
              <a:gd name="adj2" fmla="val 43957"/>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effectLst>
                  <a:outerShdw blurRad="38100" dist="38100" dir="2700000" algn="tl">
                    <a:srgbClr val="000000">
                      <a:alpha val="43137"/>
                    </a:srgbClr>
                  </a:outerShdw>
                </a:effectLst>
                <a:latin typeface="+mn-lt"/>
                <a:cs typeface="Consolas" pitchFamily="49" charset="0"/>
              </a:rPr>
              <a:t>Object</a:t>
            </a:r>
            <a:endParaRPr lang="bg-BG" sz="2600" b="1">
              <a:effectLst>
                <a:outerShdw blurRad="38100" dist="38100" dir="2700000" algn="tl">
                  <a:srgbClr val="000000">
                    <a:alpha val="43137"/>
                  </a:srgbClr>
                </a:outerShdw>
              </a:effectLst>
              <a:latin typeface="+mn-lt"/>
              <a:cs typeface="Consolas" pitchFamily="49" charset="0"/>
            </a:endParaRPr>
          </a:p>
        </p:txBody>
      </p:sp>
      <p:sp>
        <p:nvSpPr>
          <p:cNvPr id="18" name="AutoShape 13"/>
          <p:cNvSpPr>
            <a:spLocks noChangeArrowheads="1"/>
          </p:cNvSpPr>
          <p:nvPr/>
        </p:nvSpPr>
        <p:spPr bwMode="auto">
          <a:xfrm>
            <a:off x="9657097" y="4712655"/>
            <a:ext cx="1219200" cy="506086"/>
          </a:xfrm>
          <a:prstGeom prst="wedgeRoundRectCallout">
            <a:avLst>
              <a:gd name="adj1" fmla="val -94270"/>
              <a:gd name="adj2" fmla="val 45943"/>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solidFill>
                  <a:srgbClr val="F7FFE7"/>
                </a:solidFill>
                <a:effectLst>
                  <a:outerShdw blurRad="38100" dist="38100" dir="2700000" algn="tl">
                    <a:srgbClr val="000000">
                      <a:alpha val="43137"/>
                    </a:srgbClr>
                  </a:outerShdw>
                </a:effectLst>
                <a:latin typeface="+mn-lt"/>
                <a:cs typeface="Consolas" pitchFamily="49" charset="0"/>
              </a:rPr>
              <a:t>Object</a:t>
            </a:r>
            <a:endParaRPr lang="bg-BG" sz="2600" b="1">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19" name="AutoShape 7"/>
          <p:cNvSpPr>
            <a:spLocks noChangeArrowheads="1"/>
          </p:cNvSpPr>
          <p:nvPr/>
        </p:nvSpPr>
        <p:spPr bwMode="auto">
          <a:xfrm>
            <a:off x="912812" y="1257597"/>
            <a:ext cx="2163762" cy="1368425"/>
          </a:xfrm>
          <a:prstGeom prst="wedgeRoundRectCallout">
            <a:avLst>
              <a:gd name="adj1" fmla="val -12823"/>
              <a:gd name="adj2" fmla="val 122006"/>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a:solidFill>
                  <a:srgbClr val="F7FFE7"/>
                </a:solidFill>
                <a:effectLst>
                  <a:outerShdw blurRad="38100" dist="38100" dir="2700000" algn="tl">
                    <a:srgbClr val="000000">
                      <a:alpha val="43137"/>
                    </a:srgbClr>
                  </a:outerShdw>
                </a:effectLst>
                <a:latin typeface="+mn-lt"/>
                <a:cs typeface="Consolas" pitchFamily="49" charset="0"/>
              </a:rPr>
              <a:t>Attributes</a:t>
            </a:r>
          </a:p>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(properties </a:t>
            </a:r>
            <a:r>
              <a:rPr lang="en-US" sz="2800" b="1" dirty="0">
                <a:solidFill>
                  <a:srgbClr val="F7FFE7"/>
                </a:solidFill>
                <a:effectLst>
                  <a:outerShdw blurRad="38100" dist="38100" dir="2700000" algn="tl">
                    <a:srgbClr val="000000">
                      <a:alpha val="43137"/>
                    </a:srgbClr>
                  </a:outerShdw>
                </a:effectLst>
                <a:latin typeface="+mn-lt"/>
                <a:cs typeface="Consolas" pitchFamily="49" charset="0"/>
              </a:rPr>
              <a:t>and </a:t>
            </a: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fields</a:t>
            </a:r>
            <a:r>
              <a:rPr lang="en-US" sz="2800" b="1" dirty="0">
                <a:solidFill>
                  <a:srgbClr val="F7FFE7"/>
                </a:solidFill>
                <a:effectLst>
                  <a:outerShdw blurRad="38100" dist="38100" dir="2700000" algn="tl">
                    <a:srgbClr val="000000">
                      <a:alpha val="43137"/>
                    </a:srgbClr>
                  </a:outerShdw>
                </a:effectLst>
                <a:latin typeface="+mn-lt"/>
                <a:cs typeface="Consolas" pitchFamily="49" charset="0"/>
              </a:rPr>
              <a:t>)</a:t>
            </a:r>
            <a:endParaRPr lang="bg-BG" sz="2800" b="1" dirty="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20" name="AutoShape 8"/>
          <p:cNvSpPr>
            <a:spLocks noChangeArrowheads="1"/>
          </p:cNvSpPr>
          <p:nvPr/>
        </p:nvSpPr>
        <p:spPr bwMode="auto">
          <a:xfrm>
            <a:off x="1568988" y="5796796"/>
            <a:ext cx="3787646" cy="527804"/>
          </a:xfrm>
          <a:prstGeom prst="wedgeRoundRectCallout">
            <a:avLst>
              <a:gd name="adj1" fmla="val -34270"/>
              <a:gd name="adj2" fmla="val -83862"/>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Operations (functions)</a:t>
            </a:r>
            <a:endParaRPr lang="bg-BG" sz="2800" b="1" dirty="0">
              <a:solidFill>
                <a:srgbClr val="F7FFE7"/>
              </a:solidFill>
              <a:effectLst>
                <a:outerShdw blurRad="38100" dist="38100" dir="2700000" algn="tl">
                  <a:srgbClr val="000000">
                    <a:alpha val="43137"/>
                  </a:srgbClr>
                </a:outerShdw>
              </a:effectLst>
              <a:latin typeface="+mn-lt"/>
              <a:cs typeface="Consolas" pitchFamily="49" charset="0"/>
            </a:endParaRP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00600"/>
            <a:ext cx="8938472" cy="820600"/>
          </a:xfrm>
        </p:spPr>
        <p:txBody>
          <a:bodyPr/>
          <a:lstStyle/>
          <a:p>
            <a:r>
              <a:rPr lang="en-US"/>
              <a:t>JavaScript Objects Overview</a:t>
            </a:r>
            <a:endParaRPr lang="bg-BG"/>
          </a:p>
        </p:txBody>
      </p:sp>
      <p:sp>
        <p:nvSpPr>
          <p:cNvPr id="6" name="Text Placeholder 5"/>
          <p:cNvSpPr>
            <a:spLocks noGrp="1"/>
          </p:cNvSpPr>
          <p:nvPr>
            <p:ph type="body" idx="1"/>
          </p:nvPr>
        </p:nvSpPr>
        <p:spPr>
          <a:xfrm>
            <a:off x="1446212" y="5712544"/>
            <a:ext cx="8938472" cy="688256"/>
          </a:xfrm>
        </p:spPr>
        <p:txBody>
          <a:bodyPr/>
          <a:lstStyle/>
          <a:p>
            <a:r>
              <a:rPr lang="en-US" dirty="0"/>
              <a:t>What are Objects</a:t>
            </a:r>
            <a:r>
              <a:rPr lang="en-US" dirty="0" smtClean="0"/>
              <a:t>?</a:t>
            </a:r>
            <a:endParaRPr lang="bg-BG" dirty="0"/>
          </a:p>
        </p:txBody>
      </p:sp>
      <p:grpSp>
        <p:nvGrpSpPr>
          <p:cNvPr id="4" name="Group 3"/>
          <p:cNvGrpSpPr/>
          <p:nvPr/>
        </p:nvGrpSpPr>
        <p:grpSpPr>
          <a:xfrm>
            <a:off x="3821290" y="669500"/>
            <a:ext cx="4188315" cy="3902500"/>
            <a:chOff x="3960812" y="627141"/>
            <a:chExt cx="4188315" cy="3902500"/>
          </a:xfrm>
        </p:grpSpPr>
        <p:pic>
          <p:nvPicPr>
            <p:cNvPr id="7" name="Picture 6"/>
            <p:cNvPicPr>
              <a:picLocks noChangeAspect="1"/>
            </p:cNvPicPr>
            <p:nvPr/>
          </p:nvPicPr>
          <p:blipFill>
            <a:blip r:embed="rId2"/>
            <a:stretch>
              <a:fillRect/>
            </a:stretch>
          </p:blipFill>
          <p:spPr>
            <a:xfrm>
              <a:off x="3960812" y="914400"/>
              <a:ext cx="4188315" cy="3615241"/>
            </a:xfrm>
            <a:prstGeom prst="rect">
              <a:avLst/>
            </a:prstGeom>
          </p:spPr>
        </p:pic>
        <p:sp>
          <p:nvSpPr>
            <p:cNvPr id="3" name="TextBox 2"/>
            <p:cNvSpPr txBox="1"/>
            <p:nvPr/>
          </p:nvSpPr>
          <p:spPr>
            <a:xfrm rot="21116143">
              <a:off x="4844755" y="627141"/>
              <a:ext cx="1752599"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ln w="0"/>
                  <a:effectLst>
                    <a:outerShdw blurRad="38100" dist="19050" dir="2700000" algn="tl" rotWithShape="0">
                      <a:schemeClr val="dk1">
                        <a:alpha val="40000"/>
                      </a:schemeClr>
                    </a:outerShdw>
                  </a:effectLst>
                </a:rPr>
                <a:t>JS</a:t>
              </a:r>
              <a:endParaRPr lang="en-US" sz="11500" b="1" dirty="0">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54</a:t>
            </a:fld>
            <a:endParaRPr lang="en-US" dirty="0"/>
          </a:p>
        </p:txBody>
      </p:sp>
      <p:sp>
        <p:nvSpPr>
          <p:cNvPr id="3" name="Content Placeholder 2"/>
          <p:cNvSpPr>
            <a:spLocks noGrp="1"/>
          </p:cNvSpPr>
          <p:nvPr>
            <p:ph idx="1"/>
          </p:nvPr>
        </p:nvSpPr>
        <p:spPr>
          <a:xfrm>
            <a:off x="190413" y="1066800"/>
            <a:ext cx="11804822" cy="5570355"/>
          </a:xfrm>
        </p:spPr>
        <p:txBody>
          <a:bodyPr>
            <a:normAutofit lnSpcReduction="10000"/>
          </a:bodyPr>
          <a:lstStyle/>
          <a:p>
            <a:r>
              <a:rPr lang="en-US" dirty="0"/>
              <a:t>JavaScript is designed on a simple object-based paradigm</a:t>
            </a:r>
          </a:p>
          <a:p>
            <a:pPr lvl="1"/>
            <a:r>
              <a:rPr lang="en-US" dirty="0"/>
              <a:t>An object is a collection of </a:t>
            </a:r>
            <a:r>
              <a:rPr lang="en-US" dirty="0">
                <a:solidFill>
                  <a:schemeClr val="tx2">
                    <a:lumMod val="75000"/>
                  </a:schemeClr>
                </a:solidFill>
              </a:rPr>
              <a:t>properties</a:t>
            </a:r>
          </a:p>
          <a:p>
            <a:r>
              <a:rPr lang="en-US" dirty="0"/>
              <a:t>An object property is </a:t>
            </a:r>
            <a:r>
              <a:rPr lang="en-US" dirty="0" smtClean="0"/>
              <a:t>association between </a:t>
            </a:r>
            <a:r>
              <a:rPr lang="en-US" dirty="0"/>
              <a:t>a name and a value</a:t>
            </a:r>
          </a:p>
          <a:p>
            <a:pPr lvl="1"/>
            <a:r>
              <a:rPr lang="en-US" dirty="0"/>
              <a:t>A value of property can be </a:t>
            </a:r>
            <a:r>
              <a:rPr lang="en-US" dirty="0" smtClean="0"/>
              <a:t>either</a:t>
            </a:r>
          </a:p>
          <a:p>
            <a:pPr lvl="2"/>
            <a:r>
              <a:rPr lang="en-US" dirty="0" smtClean="0">
                <a:solidFill>
                  <a:schemeClr val="tx2">
                    <a:lumMod val="75000"/>
                  </a:schemeClr>
                </a:solidFill>
              </a:rPr>
              <a:t>Field </a:t>
            </a:r>
            <a:r>
              <a:rPr lang="en-US" dirty="0"/>
              <a:t>(variable</a:t>
            </a:r>
            <a:r>
              <a:rPr lang="en-US" dirty="0" smtClean="0"/>
              <a:t>)</a:t>
            </a:r>
          </a:p>
          <a:p>
            <a:pPr lvl="2"/>
            <a:r>
              <a:rPr lang="en-US" dirty="0" smtClean="0">
                <a:solidFill>
                  <a:schemeClr val="tx2">
                    <a:lumMod val="75000"/>
                  </a:schemeClr>
                </a:solidFill>
              </a:rPr>
              <a:t>Function</a:t>
            </a:r>
            <a:r>
              <a:rPr lang="en-US" dirty="0" smtClean="0">
                <a:solidFill>
                  <a:schemeClr val="accent5">
                    <a:lumMod val="20000"/>
                    <a:lumOff val="80000"/>
                  </a:schemeClr>
                </a:solidFill>
              </a:rPr>
              <a:t> </a:t>
            </a:r>
            <a:r>
              <a:rPr lang="en-US" dirty="0" smtClean="0"/>
              <a:t>(method)</a:t>
            </a:r>
            <a:endParaRPr lang="en-US" dirty="0"/>
          </a:p>
          <a:p>
            <a:r>
              <a:rPr lang="en-US" dirty="0"/>
              <a:t>Lots of predefined objects available in JS</a:t>
            </a:r>
          </a:p>
          <a:p>
            <a:pPr lvl="1"/>
            <a:r>
              <a:rPr lang="en-US" b="1" dirty="0">
                <a:solidFill>
                  <a:schemeClr val="tx2">
                    <a:lumMod val="75000"/>
                  </a:schemeClr>
                </a:solidFill>
                <a:latin typeface="Consolas" panose="020B0609020204030204" pitchFamily="49" charset="0"/>
                <a:cs typeface="Consolas" panose="020B0609020204030204" pitchFamily="49" charset="0"/>
              </a:rPr>
              <a:t>Math</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document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window</a:t>
            </a:r>
            <a:r>
              <a:rPr lang="en-US" dirty="0"/>
              <a:t>, etc…</a:t>
            </a:r>
          </a:p>
          <a:p>
            <a:r>
              <a:rPr lang="en-US" dirty="0"/>
              <a:t>Objects can be created by the developer</a:t>
            </a:r>
          </a:p>
        </p:txBody>
      </p:sp>
      <p:sp>
        <p:nvSpPr>
          <p:cNvPr id="4" name="Title 3"/>
          <p:cNvSpPr>
            <a:spLocks noGrp="1"/>
          </p:cNvSpPr>
          <p:nvPr>
            <p:ph type="title"/>
          </p:nvPr>
        </p:nvSpPr>
        <p:spPr/>
        <p:txBody>
          <a:bodyPr/>
          <a:lstStyle/>
          <a:p>
            <a:r>
              <a:rPr lang="en-US"/>
              <a:t>Objects Overview</a:t>
            </a:r>
            <a:endParaRPr lang="bg-BG"/>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55</a:t>
            </a:fld>
            <a:endParaRPr lang="en-US" dirty="0"/>
          </a:p>
        </p:txBody>
      </p:sp>
      <p:sp>
        <p:nvSpPr>
          <p:cNvPr id="4" name="Title 3"/>
          <p:cNvSpPr>
            <a:spLocks noGrp="1"/>
          </p:cNvSpPr>
          <p:nvPr>
            <p:ph type="title"/>
          </p:nvPr>
        </p:nvSpPr>
        <p:spPr/>
        <p:txBody>
          <a:bodyPr/>
          <a:lstStyle/>
          <a:p>
            <a:r>
              <a:rPr lang="en-US" dirty="0" smtClean="0"/>
              <a:t>Objects in JS – Example</a:t>
            </a:r>
            <a:endParaRPr lang="en-US" dirty="0"/>
          </a:p>
        </p:txBody>
      </p:sp>
      <p:sp>
        <p:nvSpPr>
          <p:cNvPr id="5" name="Rectangle 4"/>
          <p:cNvSpPr>
            <a:spLocks noChangeArrowheads="1"/>
          </p:cNvSpPr>
          <p:nvPr/>
        </p:nvSpPr>
        <p:spPr bwMode="auto">
          <a:xfrm>
            <a:off x="764230" y="1066800"/>
            <a:ext cx="10435582"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tom =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firstName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'Tom',</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lastName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'Miller',</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toString</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function () {</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return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this.firstName + " " + this.lastName;</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firstName: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lastName: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'Brown',</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toString: function () {</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return this.firstName + " " + this.lastName;</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267619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0012" y="4800600"/>
            <a:ext cx="8938472" cy="820600"/>
          </a:xfrm>
        </p:spPr>
        <p:txBody>
          <a:bodyPr/>
          <a:lstStyle/>
          <a:p>
            <a:r>
              <a:rPr lang="en-US"/>
              <a:t>Objects and Properties</a:t>
            </a:r>
            <a:endParaRPr lang="bg-BG"/>
          </a:p>
        </p:txBody>
      </p:sp>
      <p:sp>
        <p:nvSpPr>
          <p:cNvPr id="6" name="Text Placeholder 5"/>
          <p:cNvSpPr>
            <a:spLocks noGrp="1"/>
          </p:cNvSpPr>
          <p:nvPr>
            <p:ph type="body" idx="1"/>
          </p:nvPr>
        </p:nvSpPr>
        <p:spPr>
          <a:xfrm>
            <a:off x="1446212" y="5602568"/>
            <a:ext cx="8938472" cy="688256"/>
          </a:xfrm>
        </p:spPr>
        <p:txBody>
          <a:bodyPr/>
          <a:lstStyle/>
          <a:p>
            <a:r>
              <a:rPr lang="en-US" smtClean="0"/>
              <a:t>Live Demo</a:t>
            </a:r>
            <a:endParaRPr lang="bg-BG"/>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812" y="1600200"/>
            <a:ext cx="6096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953000"/>
            <a:ext cx="8938472" cy="820600"/>
          </a:xfrm>
        </p:spPr>
        <p:txBody>
          <a:bodyPr/>
          <a:lstStyle/>
          <a:p>
            <a:r>
              <a:rPr lang="en-US"/>
              <a:t>Object </a:t>
            </a:r>
            <a:r>
              <a:rPr lang="en-US" smtClean="0"/>
              <a:t>and Primitive </a:t>
            </a:r>
            <a:r>
              <a:rPr lang="en-US"/>
              <a:t>Types</a:t>
            </a:r>
            <a:endParaRPr lang="bg-BG"/>
          </a:p>
        </p:txBody>
      </p:sp>
      <p:sp>
        <p:nvSpPr>
          <p:cNvPr id="6" name="Text Placeholder 5"/>
          <p:cNvSpPr>
            <a:spLocks noGrp="1"/>
          </p:cNvSpPr>
          <p:nvPr>
            <p:ph type="body" idx="1"/>
          </p:nvPr>
        </p:nvSpPr>
        <p:spPr>
          <a:xfrm>
            <a:off x="1446212" y="5754968"/>
            <a:ext cx="8938472" cy="1416148"/>
          </a:xfrm>
        </p:spPr>
        <p:txBody>
          <a:bodyPr/>
          <a:lstStyle/>
          <a:p>
            <a:r>
              <a:rPr lang="en-US" smtClean="0"/>
              <a:t>Types </a:t>
            </a:r>
            <a:r>
              <a:rPr lang="en-US"/>
              <a:t>in JavaScript</a:t>
            </a:r>
            <a:endParaRPr lang="bg-BG"/>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57</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012" y="1143000"/>
            <a:ext cx="758190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58</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a:t>JavaScript is a </a:t>
            </a:r>
            <a:r>
              <a:rPr lang="en-US" sz="3200" noProof="1" smtClean="0"/>
              <a:t>typeless</a:t>
            </a:r>
            <a:r>
              <a:rPr lang="en-US" sz="3200" dirty="0" smtClean="0"/>
              <a:t> </a:t>
            </a:r>
            <a:r>
              <a:rPr lang="en-US" sz="3200" dirty="0"/>
              <a:t>language</a:t>
            </a:r>
          </a:p>
          <a:p>
            <a:pPr lvl="1">
              <a:lnSpc>
                <a:spcPct val="100000"/>
              </a:lnSpc>
            </a:pPr>
            <a:r>
              <a:rPr lang="en-US" dirty="0"/>
              <a:t>Variables don’t have type, but their values do</a:t>
            </a:r>
          </a:p>
          <a:p>
            <a:pPr>
              <a:lnSpc>
                <a:spcPct val="100000"/>
              </a:lnSpc>
            </a:pPr>
            <a:r>
              <a:rPr lang="en-US" sz="3200" dirty="0"/>
              <a:t>JavaScript has </a:t>
            </a:r>
            <a:r>
              <a:rPr lang="en-US" sz="3200" dirty="0">
                <a:solidFill>
                  <a:schemeClr val="accent5">
                    <a:lumMod val="20000"/>
                    <a:lumOff val="80000"/>
                  </a:schemeClr>
                </a:solidFill>
              </a:rPr>
              <a:t>six</a:t>
            </a:r>
            <a:r>
              <a:rPr lang="en-US" sz="3200" dirty="0"/>
              <a:t> different types:</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number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null</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solidFill>
                  <a:schemeClr val="tx2">
                    <a:lumMod val="75000"/>
                  </a:schemeClr>
                </a:solidFill>
              </a:rPr>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object</a:t>
            </a:r>
            <a:endParaRPr lang="en-US" b="1" dirty="0">
              <a:solidFill>
                <a:schemeClr val="tx2">
                  <a:lumMod val="75000"/>
                </a:schemeClr>
              </a:solidFill>
              <a:latin typeface="Consolas" panose="020B0609020204030204" pitchFamily="49" charset="0"/>
              <a:cs typeface="Consolas" panose="020B0609020204030204" pitchFamily="49" charset="0"/>
            </a:endParaRPr>
          </a:p>
          <a:p>
            <a:pPr>
              <a:lnSpc>
                <a:spcPct val="100000"/>
              </a:lnSpc>
            </a:pPr>
            <a:r>
              <a:rPr lang="en-US" sz="3200" dirty="0">
                <a:solidFill>
                  <a:schemeClr val="accent5">
                    <a:lumMod val="20000"/>
                    <a:lumOff val="80000"/>
                  </a:schemeClr>
                </a:solidFill>
                <a:latin typeface="Consolas" panose="020B0609020204030204" pitchFamily="49" charset="0"/>
                <a:cs typeface="Consolas" panose="020B0609020204030204" pitchFamily="49" charset="0"/>
              </a:rPr>
              <a:t>Object</a:t>
            </a:r>
            <a:r>
              <a:rPr lang="en-US" sz="3200" dirty="0">
                <a:solidFill>
                  <a:schemeClr val="accent5">
                    <a:lumMod val="20000"/>
                    <a:lumOff val="80000"/>
                  </a:schemeClr>
                </a:solidFill>
              </a:rPr>
              <a:t> </a:t>
            </a:r>
            <a:r>
              <a:rPr lang="en-US" sz="3200" dirty="0"/>
              <a:t>is the only </a:t>
            </a:r>
            <a:r>
              <a:rPr lang="en-US" sz="3200" dirty="0">
                <a:solidFill>
                  <a:schemeClr val="accent5">
                    <a:lumMod val="20000"/>
                    <a:lumOff val="80000"/>
                  </a:schemeClr>
                </a:solidFill>
              </a:rPr>
              <a:t>Object </a:t>
            </a:r>
            <a:r>
              <a:rPr lang="en-US" sz="3200" dirty="0"/>
              <a:t>type</a:t>
            </a:r>
          </a:p>
          <a:p>
            <a:pPr lvl="1">
              <a:lnSpc>
                <a:spcPct val="100000"/>
              </a:lnSpc>
            </a:pPr>
            <a:r>
              <a:rPr lang="en-US" dirty="0"/>
              <a:t>It is copied by </a:t>
            </a:r>
            <a:r>
              <a:rPr lang="en-US" dirty="0">
                <a:solidFill>
                  <a:schemeClr val="accent5">
                    <a:lumMod val="20000"/>
                    <a:lumOff val="80000"/>
                  </a:schemeClr>
                </a:solidFill>
              </a:rPr>
              <a:t>reference</a:t>
            </a:r>
          </a:p>
          <a:p>
            <a:pPr>
              <a:lnSpc>
                <a:spcPct val="100000"/>
              </a:lnSpc>
            </a:pPr>
            <a:r>
              <a:rPr lang="en-US" sz="3200" b="1" dirty="0" smtClean="0">
                <a:solidFill>
                  <a:schemeClr val="tx2">
                    <a:lumMod val="75000"/>
                  </a:schemeClr>
                </a:solidFill>
                <a:latin typeface="Consolas" panose="020B0609020204030204" pitchFamily="49" charset="0"/>
                <a:cs typeface="Consolas" panose="020B0609020204030204" pitchFamily="49" charset="0"/>
              </a:rPr>
              <a:t>number</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string</a:t>
            </a:r>
            <a:r>
              <a:rPr lang="en-US" sz="3200" dirty="0"/>
              <a:t>, </a:t>
            </a:r>
            <a:r>
              <a:rPr lang="en-US" sz="3200" b="1" noProof="1" smtClean="0">
                <a:solidFill>
                  <a:schemeClr val="tx2">
                    <a:lumMod val="75000"/>
                  </a:schemeClr>
                </a:solidFill>
                <a:latin typeface="Consolas" panose="020B0609020204030204" pitchFamily="49" charset="0"/>
                <a:cs typeface="Consolas" panose="020B0609020204030204" pitchFamily="49" charset="0"/>
              </a:rPr>
              <a:t>boolean</a:t>
            </a:r>
            <a:r>
              <a:rPr lang="en-US" sz="3200" dirty="0" smtClean="0"/>
              <a:t>, </a:t>
            </a:r>
            <a:r>
              <a:rPr lang="en-US" sz="3200" b="1" dirty="0" smtClean="0">
                <a:solidFill>
                  <a:schemeClr val="tx2">
                    <a:lumMod val="75000"/>
                  </a:schemeClr>
                </a:solidFill>
                <a:latin typeface="Consolas" panose="020B0609020204030204" pitchFamily="49" charset="0"/>
                <a:cs typeface="Consolas" panose="020B0609020204030204" pitchFamily="49" charset="0"/>
              </a:rPr>
              <a:t>null</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undefined</a:t>
            </a:r>
            <a:r>
              <a:rPr lang="en-US" sz="3200" dirty="0" smtClean="0">
                <a:solidFill>
                  <a:schemeClr val="tx2">
                    <a:lumMod val="75000"/>
                  </a:schemeClr>
                </a:solidFill>
              </a:rPr>
              <a:t> </a:t>
            </a:r>
            <a:r>
              <a:rPr lang="en-US" sz="3200" dirty="0"/>
              <a:t>are </a:t>
            </a:r>
            <a:r>
              <a:rPr lang="en-US" sz="3200" dirty="0">
                <a:solidFill>
                  <a:schemeClr val="accent5">
                    <a:lumMod val="20000"/>
                    <a:lumOff val="80000"/>
                  </a:schemeClr>
                </a:solidFill>
              </a:rPr>
              <a:t>primitive</a:t>
            </a:r>
            <a:r>
              <a:rPr lang="en-US" sz="3200" dirty="0"/>
              <a:t> types</a:t>
            </a:r>
          </a:p>
          <a:p>
            <a:pPr lvl="1">
              <a:lnSpc>
                <a:spcPct val="100000"/>
              </a:lnSpc>
            </a:pPr>
            <a:r>
              <a:rPr lang="en-US" dirty="0"/>
              <a:t>Copied by </a:t>
            </a:r>
            <a:r>
              <a:rPr lang="en-US" dirty="0" smtClean="0">
                <a:solidFill>
                  <a:schemeClr val="accent5">
                    <a:lumMod val="20000"/>
                    <a:lumOff val="80000"/>
                  </a:schemeClr>
                </a:solidFill>
              </a:rPr>
              <a:t>value</a:t>
            </a:r>
            <a:endParaRPr lang="bg-BG" sz="3600" dirty="0"/>
          </a:p>
        </p:txBody>
      </p:sp>
      <p:sp>
        <p:nvSpPr>
          <p:cNvPr id="4" name="Title 3"/>
          <p:cNvSpPr>
            <a:spLocks noGrp="1"/>
          </p:cNvSpPr>
          <p:nvPr>
            <p:ph type="title"/>
          </p:nvPr>
        </p:nvSpPr>
        <p:spPr/>
        <p:txBody>
          <a:bodyPr/>
          <a:lstStyle/>
          <a:p>
            <a:r>
              <a:rPr lang="en-US"/>
              <a:t>Reference and Primitive Types</a:t>
            </a:r>
            <a:endParaRPr lang="bg-BG"/>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59</a:t>
            </a:fld>
            <a:endParaRPr lang="en-US" dirty="0"/>
          </a:p>
        </p:txBody>
      </p:sp>
      <p:sp>
        <p:nvSpPr>
          <p:cNvPr id="3" name="Content Placeholder 2"/>
          <p:cNvSpPr>
            <a:spLocks noGrp="1"/>
          </p:cNvSpPr>
          <p:nvPr>
            <p:ph idx="1"/>
          </p:nvPr>
        </p:nvSpPr>
        <p:spPr/>
        <p:txBody>
          <a:bodyPr/>
          <a:lstStyle/>
          <a:p>
            <a:r>
              <a:rPr lang="en-US" dirty="0"/>
              <a:t>The primitive types are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a:solidFill>
                  <a:schemeClr val="tx2">
                    <a:lumMod val="75000"/>
                  </a:schemeClr>
                </a:solidFill>
                <a:latin typeface="Consolas" panose="020B0609020204030204" pitchFamily="49" charset="0"/>
                <a:cs typeface="Consolas" panose="020B0609020204030204" pitchFamily="49" charset="0"/>
              </a:rPr>
              <a:t>n</a:t>
            </a:r>
            <a:r>
              <a:rPr lang="en-US" b="1" dirty="0" smtClean="0">
                <a:solidFill>
                  <a:schemeClr val="tx2">
                    <a:lumMod val="75000"/>
                  </a:schemeClr>
                </a:solidFill>
                <a:latin typeface="Consolas" panose="020B0609020204030204" pitchFamily="49" charset="0"/>
                <a:cs typeface="Consolas" panose="020B0609020204030204" pitchFamily="49" charset="0"/>
              </a:rPr>
              <a:t>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null</a:t>
            </a:r>
            <a:endParaRPr lang="en-US" b="1" dirty="0">
              <a:solidFill>
                <a:schemeClr val="tx2">
                  <a:lumMod val="75000"/>
                </a:schemeClr>
              </a:solidFill>
              <a:latin typeface="Consolas" panose="020B0609020204030204" pitchFamily="49" charset="0"/>
              <a:cs typeface="Consolas" panose="020B0609020204030204" pitchFamily="49" charset="0"/>
            </a:endParaRPr>
          </a:p>
          <a:p>
            <a:pPr lvl="1"/>
            <a:r>
              <a:rPr lang="en-US" dirty="0"/>
              <a:t>All the other types are actually of type object</a:t>
            </a:r>
          </a:p>
          <a:p>
            <a:pPr lvl="2">
              <a:spcAft>
                <a:spcPts val="10800"/>
              </a:spcAft>
            </a:pPr>
            <a:r>
              <a:rPr lang="en-US" dirty="0"/>
              <a:t>Including arrays, dates, custom types, etc…</a:t>
            </a:r>
          </a:p>
          <a:p>
            <a:pPr>
              <a:spcBef>
                <a:spcPts val="1800"/>
              </a:spcBef>
            </a:pPr>
            <a:r>
              <a:rPr lang="en-US" dirty="0"/>
              <a:t>All types derive from </a:t>
            </a:r>
            <a:r>
              <a:rPr lang="en-US" b="1" dirty="0">
                <a:solidFill>
                  <a:schemeClr val="tx2">
                    <a:lumMod val="75000"/>
                  </a:schemeClr>
                </a:solidFill>
                <a:latin typeface="Consolas" panose="020B0609020204030204" pitchFamily="49" charset="0"/>
                <a:cs typeface="Consolas" panose="020B0609020204030204" pitchFamily="49" charset="0"/>
              </a:rPr>
              <a:t>object</a:t>
            </a:r>
          </a:p>
          <a:p>
            <a:pPr lvl="1"/>
            <a:r>
              <a:rPr lang="en-US" dirty="0"/>
              <a:t>Their type is </a:t>
            </a:r>
            <a:r>
              <a:rPr lang="en-US" b="1" dirty="0">
                <a:solidFill>
                  <a:schemeClr val="tx2">
                    <a:lumMod val="75000"/>
                  </a:schemeClr>
                </a:solidFill>
                <a:latin typeface="Consolas" panose="020B0609020204030204" pitchFamily="49" charset="0"/>
                <a:cs typeface="Consolas" panose="020B0609020204030204" pitchFamily="49" charset="0"/>
              </a:rPr>
              <a:t>object</a:t>
            </a:r>
          </a:p>
          <a:p>
            <a:endParaRPr lang="bg-BG" dirty="0"/>
          </a:p>
        </p:txBody>
      </p:sp>
      <p:sp>
        <p:nvSpPr>
          <p:cNvPr id="4" name="Title 3"/>
          <p:cNvSpPr>
            <a:spLocks noGrp="1"/>
          </p:cNvSpPr>
          <p:nvPr>
            <p:ph type="title"/>
          </p:nvPr>
        </p:nvSpPr>
        <p:spPr/>
        <p:txBody>
          <a:bodyPr/>
          <a:lstStyle/>
          <a:p>
            <a:r>
              <a:rPr lang="en-US"/>
              <a:t>Reference and Primitive Types (2)</a:t>
            </a:r>
            <a:endParaRPr lang="bg-BG"/>
          </a:p>
        </p:txBody>
      </p:sp>
      <p:sp>
        <p:nvSpPr>
          <p:cNvPr id="5" name="Text Placeholder 5"/>
          <p:cNvSpPr txBox="1">
            <a:spLocks/>
          </p:cNvSpPr>
          <p:nvPr/>
        </p:nvSpPr>
        <p:spPr>
          <a:xfrm>
            <a:off x="836612" y="3783449"/>
            <a:ext cx="10515600" cy="11695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spcBef>
                <a:spcPts val="600"/>
              </a:spcBef>
            </a:pPr>
            <a:r>
              <a:rPr lang="en-US" dirty="0" smtClean="0">
                <a:solidFill>
                  <a:srgbClr val="FBEEC9"/>
                </a:solidFill>
              </a:rPr>
              <a:t>console.log(typeof </a:t>
            </a:r>
            <a:r>
              <a:rPr lang="en-US" dirty="0">
                <a:solidFill>
                  <a:srgbClr val="FBEEC9"/>
                </a:solidFill>
              </a:rPr>
              <a:t>new</a:t>
            </a:r>
            <a:r>
              <a:rPr lang="en-US" dirty="0" smtClean="0">
                <a:solidFill>
                  <a:srgbClr val="FBEEC9"/>
                </a:solidFill>
              </a:rPr>
              <a:t> Object() === typeof </a:t>
            </a:r>
            <a:r>
              <a:rPr lang="en-US" dirty="0">
                <a:solidFill>
                  <a:srgbClr val="FBEEC9"/>
                </a:solidFill>
              </a:rPr>
              <a:t>new</a:t>
            </a:r>
            <a:r>
              <a:rPr lang="en-US" dirty="0" smtClean="0">
                <a:solidFill>
                  <a:srgbClr val="FBEEC9"/>
                </a:solidFill>
              </a:rPr>
              <a:t> </a:t>
            </a:r>
            <a:r>
              <a:rPr lang="en-US" dirty="0">
                <a:solidFill>
                  <a:srgbClr val="FBEEC9"/>
                </a:solidFill>
              </a:rPr>
              <a:t>Array</a:t>
            </a:r>
            <a:r>
              <a:rPr lang="en-US" dirty="0" smtClean="0">
                <a:solidFill>
                  <a:srgbClr val="FBEEC9"/>
                </a:solidFill>
              </a:rPr>
              <a:t>()); // true</a:t>
            </a:r>
          </a:p>
          <a:p>
            <a:pPr>
              <a:spcBef>
                <a:spcPts val="600"/>
              </a:spcBef>
            </a:pPr>
            <a:r>
              <a:rPr lang="en-US" dirty="0">
                <a:solidFill>
                  <a:srgbClr val="FBEEC9"/>
                </a:solidFill>
              </a:rPr>
              <a:t>console.log(typeof new Object() === typeof new Date</a:t>
            </a:r>
            <a:r>
              <a:rPr lang="en-US" dirty="0" smtClean="0">
                <a:solidFill>
                  <a:srgbClr val="FBEEC9"/>
                </a:solidFill>
              </a:rPr>
              <a:t>()); // true</a:t>
            </a:r>
            <a:endParaRPr lang="en-US" dirty="0">
              <a:solidFill>
                <a:srgbClr val="FBEEC9"/>
              </a:solidFill>
            </a:endParaRPr>
          </a:p>
          <a:p>
            <a:pPr>
              <a:spcBef>
                <a:spcPts val="600"/>
              </a:spcBef>
            </a:pPr>
            <a:r>
              <a:rPr lang="en-US" dirty="0" smtClean="0">
                <a:solidFill>
                  <a:srgbClr val="FBEEC9"/>
                </a:solidFill>
              </a:rPr>
              <a:t>console.log(typeof </a:t>
            </a:r>
            <a:r>
              <a:rPr lang="en-US" dirty="0">
                <a:solidFill>
                  <a:srgbClr val="FBEEC9"/>
                </a:solidFill>
              </a:rPr>
              <a:t>new</a:t>
            </a:r>
            <a:r>
              <a:rPr lang="en-US" dirty="0" smtClean="0">
                <a:solidFill>
                  <a:srgbClr val="FBEEC9"/>
                </a:solidFill>
              </a:rPr>
              <a:t> </a:t>
            </a:r>
            <a:r>
              <a:rPr lang="en-US" dirty="0">
                <a:solidFill>
                  <a:srgbClr val="FBEEC9"/>
                </a:solidFill>
              </a:rPr>
              <a:t>Array() === typeof new Date</a:t>
            </a:r>
            <a:r>
              <a:rPr lang="en-US" dirty="0" smtClean="0">
                <a:solidFill>
                  <a:srgbClr val="FBEEC9"/>
                </a:solidFill>
              </a:rPr>
              <a:t>());</a:t>
            </a:r>
            <a:r>
              <a:rPr lang="en-US" dirty="0">
                <a:solidFill>
                  <a:srgbClr val="FBEEC9"/>
                </a:solidFill>
              </a:rPr>
              <a:t> </a:t>
            </a:r>
            <a:r>
              <a:rPr lang="en-US" dirty="0" smtClean="0">
                <a:solidFill>
                  <a:srgbClr val="FBEEC9"/>
                </a:solidFill>
              </a:rPr>
              <a:t>// true </a:t>
            </a:r>
            <a:endParaRPr lang="en-US" dirty="0">
              <a:solidFill>
                <a:srgbClr val="FBEEC9"/>
              </a:solidFill>
            </a:endParaRP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1239095" y="5427800"/>
            <a:ext cx="9732118" cy="820600"/>
          </a:xfrm>
        </p:spPr>
        <p:txBody>
          <a:bodyPr/>
          <a:lstStyle/>
          <a:p>
            <a:r>
              <a:rPr lang="en-US" dirty="0" smtClean="0"/>
              <a:t>Declaring and Calling Functions</a:t>
            </a:r>
            <a:endParaRPr lang="bg-BG" dirty="0"/>
          </a:p>
        </p:txBody>
      </p:sp>
      <p:pic>
        <p:nvPicPr>
          <p:cNvPr id="3" name="Picture 4" descr="http://cs.astronomy.com/asycs/blogs/astronomy/Spacecraft/blog_usa193-launch.jpg"/>
          <p:cNvPicPr>
            <a:picLocks noChangeAspect="1" noChangeArrowheads="1"/>
          </p:cNvPicPr>
          <p:nvPr/>
        </p:nvPicPr>
        <p:blipFill>
          <a:blip r:embed="rId2" cstate="screen"/>
          <a:srcRect/>
          <a:stretch>
            <a:fillRect/>
          </a:stretch>
        </p:blipFill>
        <p:spPr bwMode="auto">
          <a:xfrm>
            <a:off x="4733554" y="1448589"/>
            <a:ext cx="2743200" cy="3428211"/>
          </a:xfrm>
          <a:prstGeom prst="roundRect">
            <a:avLst>
              <a:gd name="adj" fmla="val 6492"/>
            </a:avLst>
          </a:prstGeom>
          <a:solidFill>
            <a:srgbClr val="FFFFFF">
              <a:shade val="85000"/>
            </a:srgbClr>
          </a:solidFill>
          <a:ln>
            <a:solidFill>
              <a:schemeClr val="accent5">
                <a:lumMod val="20000"/>
                <a:lumOff val="80000"/>
              </a:schemeClr>
            </a:solidFill>
          </a:ln>
          <a:effectLst/>
        </p:spPr>
      </p:pic>
    </p:spTree>
    <p:extLst>
      <p:ext uri="{BB962C8B-B14F-4D97-AF65-F5344CB8AC3E}">
        <p14:creationId xmlns:p14="http://schemas.microsoft.com/office/powerpoint/2010/main" val="296753562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60</a:t>
            </a:fld>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2">
                    <a:lumMod val="75000"/>
                  </a:schemeClr>
                </a:solidFill>
              </a:rPr>
              <a:t>Primitive types </a:t>
            </a:r>
            <a:r>
              <a:rPr lang="en-US" dirty="0"/>
              <a:t>are passed </a:t>
            </a:r>
            <a:r>
              <a:rPr lang="en-US" dirty="0">
                <a:solidFill>
                  <a:schemeClr val="accent5">
                    <a:lumMod val="20000"/>
                    <a:lumOff val="80000"/>
                  </a:schemeClr>
                </a:solidFill>
              </a:rPr>
              <a:t>by value</a:t>
            </a:r>
          </a:p>
          <a:p>
            <a:pPr lvl="1">
              <a:lnSpc>
                <a:spcPct val="100000"/>
              </a:lnSpc>
            </a:pPr>
            <a:r>
              <a:rPr lang="en-US" dirty="0"/>
              <a:t>When passed as argument</a:t>
            </a:r>
          </a:p>
          <a:p>
            <a:pPr lvl="2">
              <a:lnSpc>
                <a:spcPct val="100000"/>
              </a:lnSpc>
            </a:pPr>
            <a:r>
              <a:rPr lang="en-US" dirty="0"/>
              <a:t>New memory is allocated </a:t>
            </a:r>
          </a:p>
          <a:p>
            <a:pPr lvl="2">
              <a:lnSpc>
                <a:spcPct val="100000"/>
              </a:lnSpc>
            </a:pPr>
            <a:r>
              <a:rPr lang="en-US" dirty="0"/>
              <a:t>The value is copied in the new memory</a:t>
            </a:r>
          </a:p>
          <a:p>
            <a:pPr lvl="2">
              <a:lnSpc>
                <a:spcPct val="100000"/>
              </a:lnSpc>
            </a:pPr>
            <a:r>
              <a:rPr lang="en-US" dirty="0"/>
              <a:t>The value in the new memory is passed</a:t>
            </a:r>
          </a:p>
          <a:p>
            <a:pPr>
              <a:lnSpc>
                <a:spcPct val="100000"/>
              </a:lnSpc>
            </a:pPr>
            <a:r>
              <a:rPr lang="en-US" dirty="0"/>
              <a:t>Primitive types are initialized with type literals</a:t>
            </a:r>
          </a:p>
          <a:p>
            <a:pPr>
              <a:lnSpc>
                <a:spcPct val="100000"/>
              </a:lnSpc>
            </a:pPr>
            <a:endParaRPr lang="en-US" dirty="0"/>
          </a:p>
          <a:p>
            <a:pPr>
              <a:lnSpc>
                <a:spcPct val="100000"/>
              </a:lnSpc>
              <a:spcBef>
                <a:spcPts val="2400"/>
              </a:spcBef>
            </a:pPr>
            <a:r>
              <a:rPr lang="en-US" dirty="0"/>
              <a:t>Primitive types have a object type </a:t>
            </a:r>
            <a:r>
              <a:rPr lang="en-US" dirty="0">
                <a:solidFill>
                  <a:schemeClr val="accent5">
                    <a:lumMod val="20000"/>
                    <a:lumOff val="80000"/>
                  </a:schemeClr>
                </a:solidFill>
              </a:rPr>
              <a:t>wrapper</a:t>
            </a:r>
          </a:p>
          <a:p>
            <a:endParaRPr lang="bg-BG" dirty="0"/>
          </a:p>
        </p:txBody>
      </p:sp>
      <p:sp>
        <p:nvSpPr>
          <p:cNvPr id="4" name="Title 3"/>
          <p:cNvSpPr>
            <a:spLocks noGrp="1"/>
          </p:cNvSpPr>
          <p:nvPr>
            <p:ph type="title"/>
          </p:nvPr>
        </p:nvSpPr>
        <p:spPr/>
        <p:txBody>
          <a:bodyPr/>
          <a:lstStyle/>
          <a:p>
            <a:r>
              <a:rPr lang="en-US"/>
              <a:t>Primitive Types</a:t>
            </a:r>
            <a:endParaRPr lang="bg-BG"/>
          </a:p>
        </p:txBody>
      </p:sp>
      <p:sp>
        <p:nvSpPr>
          <p:cNvPr id="5" name="Text Placeholder 5"/>
          <p:cNvSpPr txBox="1">
            <a:spLocks/>
          </p:cNvSpPr>
          <p:nvPr/>
        </p:nvSpPr>
        <p:spPr>
          <a:xfrm>
            <a:off x="793170" y="5007114"/>
            <a:ext cx="10635242"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dirty="0" smtClean="0">
                <a:solidFill>
                  <a:srgbClr val="FBEEC9"/>
                </a:solidFill>
              </a:rPr>
              <a:t>var number = 5;</a:t>
            </a:r>
          </a:p>
          <a:p>
            <a:r>
              <a:rPr lang="en-US" sz="2200" dirty="0" smtClean="0">
                <a:solidFill>
                  <a:srgbClr val="FBEEC9"/>
                </a:solidFill>
              </a:rPr>
              <a:t>var text = 'Hello there!';</a:t>
            </a:r>
            <a:endParaRPr lang="en-US" sz="2200" dirty="0">
              <a:solidFill>
                <a:srgbClr val="FBEEC9"/>
              </a:solidFill>
            </a:endParaRPr>
          </a:p>
        </p:txBody>
      </p:sp>
    </p:spTree>
    <p:extLst>
      <p:ext uri="{BB962C8B-B14F-4D97-AF65-F5344CB8AC3E}">
        <p14:creationId xmlns:p14="http://schemas.microsoft.com/office/powerpoint/2010/main" val="3421124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61</a:t>
            </a:fld>
            <a:endParaRPr lang="en-US" dirty="0"/>
          </a:p>
        </p:txBody>
      </p:sp>
      <p:sp>
        <p:nvSpPr>
          <p:cNvPr id="3" name="Content Placeholder 2"/>
          <p:cNvSpPr>
            <a:spLocks noGrp="1"/>
          </p:cNvSpPr>
          <p:nvPr>
            <p:ph idx="1"/>
          </p:nvPr>
        </p:nvSpPr>
        <p:spPr/>
        <p:txBody>
          <a:bodyPr/>
          <a:lstStyle/>
          <a:p>
            <a:r>
              <a:rPr lang="en-US"/>
              <a:t>Assign string values to two variables</a:t>
            </a:r>
          </a:p>
          <a:p>
            <a:pPr lvl="1"/>
            <a:r>
              <a:rPr lang="en-US"/>
              <a:t>Create an object using their value</a:t>
            </a:r>
          </a:p>
          <a:p>
            <a:pPr lvl="1"/>
            <a:r>
              <a:rPr lang="en-US"/>
              <a:t>Change the value of the variables</a:t>
            </a:r>
          </a:p>
          <a:p>
            <a:pPr lvl="1"/>
            <a:r>
              <a:rPr lang="en-US"/>
              <a:t>Each object has its own value</a:t>
            </a:r>
          </a:p>
          <a:p>
            <a:endParaRPr lang="bg-BG"/>
          </a:p>
        </p:txBody>
      </p:sp>
      <p:sp>
        <p:nvSpPr>
          <p:cNvPr id="4" name="Title 3"/>
          <p:cNvSpPr>
            <a:spLocks noGrp="1"/>
          </p:cNvSpPr>
          <p:nvPr>
            <p:ph type="title"/>
          </p:nvPr>
        </p:nvSpPr>
        <p:spPr/>
        <p:txBody>
          <a:bodyPr/>
          <a:lstStyle/>
          <a:p>
            <a:r>
              <a:rPr lang="en-US"/>
              <a:t>Primitive Types – </a:t>
            </a:r>
            <a:r>
              <a:rPr lang="en-US" smtClean="0"/>
              <a:t>Example</a:t>
            </a:r>
            <a:endParaRPr lang="bg-BG"/>
          </a:p>
        </p:txBody>
      </p:sp>
      <p:sp>
        <p:nvSpPr>
          <p:cNvPr id="5" name="Text Placeholder 5"/>
          <p:cNvSpPr txBox="1">
            <a:spLocks/>
          </p:cNvSpPr>
          <p:nvPr/>
        </p:nvSpPr>
        <p:spPr>
          <a:xfrm>
            <a:off x="756000" y="4114800"/>
            <a:ext cx="9986612" cy="201593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fName = </a:t>
            </a:r>
            <a:r>
              <a:rPr lang="en-US" sz="2200" dirty="0" smtClean="0">
                <a:solidFill>
                  <a:srgbClr val="FBEEC9"/>
                </a:solidFill>
              </a:rPr>
              <a:t>'</a:t>
            </a:r>
            <a:r>
              <a:rPr lang="en-US" sz="2200" noProof="1" smtClean="0">
                <a:solidFill>
                  <a:srgbClr val="FBEEC9"/>
                </a:solidFill>
              </a:rPr>
              <a:t>Pesho</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var lName = </a:t>
            </a:r>
            <a:r>
              <a:rPr lang="en-US" sz="2200" dirty="0" smtClean="0">
                <a:solidFill>
                  <a:srgbClr val="FBEEC9"/>
                </a:solidFill>
              </a:rPr>
              <a:t>'</a:t>
            </a:r>
            <a:r>
              <a:rPr lang="en-US" sz="2200" noProof="1" smtClean="0">
                <a:solidFill>
                  <a:srgbClr val="FBEEC9"/>
                </a:solidFill>
              </a:rPr>
              <a:t>Ivanov</a:t>
            </a:r>
            <a:r>
              <a:rPr lang="en-US" sz="2200" dirty="0">
                <a:solidFill>
                  <a:srgbClr val="FBEEC9"/>
                </a:solidFill>
              </a:rPr>
              <a:t>'</a:t>
            </a:r>
            <a:r>
              <a:rPr lang="en-US" sz="2200" noProof="1" smtClean="0">
                <a:solidFill>
                  <a:srgbClr val="FBEEC9"/>
                </a:solidFill>
              </a:rPr>
              <a:t>;</a:t>
            </a:r>
          </a:p>
          <a:p>
            <a:pPr>
              <a:spcBef>
                <a:spcPts val="900"/>
              </a:spcBef>
            </a:pPr>
            <a:r>
              <a:rPr lang="en-US" sz="2200" noProof="1" smtClean="0">
                <a:solidFill>
                  <a:srgbClr val="FBEEC9"/>
                </a:solidFill>
              </a:rPr>
              <a:t>var person = { firstName: fName, lastName: lName };</a:t>
            </a:r>
          </a:p>
          <a:p>
            <a:pPr>
              <a:spcBef>
                <a:spcPts val="900"/>
              </a:spcBef>
            </a:pPr>
            <a:r>
              <a:rPr lang="en-US" sz="2200" noProof="1" smtClean="0">
                <a:solidFill>
                  <a:srgbClr val="FBEEC9"/>
                </a:solidFill>
              </a:rPr>
              <a:t>lName = </a:t>
            </a:r>
            <a:r>
              <a:rPr lang="en-US" sz="2200" dirty="0" smtClean="0">
                <a:solidFill>
                  <a:srgbClr val="FBEEC9"/>
                </a:solidFill>
              </a:rPr>
              <a:t>'</a:t>
            </a:r>
            <a:r>
              <a:rPr lang="en-US" sz="2200" noProof="1" smtClean="0">
                <a:solidFill>
                  <a:srgbClr val="FBEEC9"/>
                </a:solidFill>
              </a:rPr>
              <a:t>Petrov</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console.log(person.lastName) // logged </a:t>
            </a:r>
            <a:r>
              <a:rPr lang="en-US" sz="2200" dirty="0" smtClean="0">
                <a:solidFill>
                  <a:srgbClr val="FBEEC9"/>
                </a:solidFill>
              </a:rPr>
              <a:t>'</a:t>
            </a:r>
            <a:r>
              <a:rPr lang="en-US" sz="2200" noProof="1" smtClean="0">
                <a:solidFill>
                  <a:srgbClr val="FBEEC9"/>
                </a:solidFill>
              </a:rPr>
              <a:t>Ivanov</a:t>
            </a:r>
            <a:r>
              <a:rPr lang="en-US" sz="2200" dirty="0">
                <a:solidFill>
                  <a:srgbClr val="FBEEC9"/>
                </a:solidFill>
              </a:rPr>
              <a:t>'</a:t>
            </a:r>
            <a:endParaRPr lang="en-US" sz="2200" noProof="1" smtClean="0">
              <a:solidFill>
                <a:srgbClr val="FBEEC9"/>
              </a:solidFill>
            </a:endParaRPr>
          </a:p>
        </p:txBody>
      </p:sp>
    </p:spTree>
    <p:extLst>
      <p:ext uri="{BB962C8B-B14F-4D97-AF65-F5344CB8AC3E}">
        <p14:creationId xmlns:p14="http://schemas.microsoft.com/office/powerpoint/2010/main" val="3193692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9684" y="4876800"/>
            <a:ext cx="10568728" cy="820600"/>
          </a:xfrm>
        </p:spPr>
        <p:txBody>
          <a:bodyPr/>
          <a:lstStyle/>
          <a:p>
            <a:r>
              <a:rPr lang="en-US" dirty="0"/>
              <a:t>Primitive and </a:t>
            </a:r>
            <a:r>
              <a:rPr lang="en-US" dirty="0" smtClean="0"/>
              <a:t>Reference Types in JS</a:t>
            </a:r>
            <a:endParaRPr lang="bg-BG" dirty="0"/>
          </a:p>
        </p:txBody>
      </p:sp>
      <p:sp>
        <p:nvSpPr>
          <p:cNvPr id="6" name="Text Placeholder 5"/>
          <p:cNvSpPr>
            <a:spLocks noGrp="1"/>
          </p:cNvSpPr>
          <p:nvPr>
            <p:ph type="body" idx="1"/>
          </p:nvPr>
        </p:nvSpPr>
        <p:spPr>
          <a:xfrm>
            <a:off x="1674812" y="5712544"/>
            <a:ext cx="8938472" cy="688256"/>
          </a:xfrm>
        </p:spPr>
        <p:txBody>
          <a:bodyPr/>
          <a:lstStyle/>
          <a:p>
            <a:r>
              <a:rPr lang="en-US" dirty="0" smtClean="0"/>
              <a:t>Live Demo</a:t>
            </a:r>
            <a:endParaRPr lang="bg-BG" dirty="0"/>
          </a:p>
        </p:txBody>
      </p:sp>
      <p:grpSp>
        <p:nvGrpSpPr>
          <p:cNvPr id="3" name="Group 2"/>
          <p:cNvGrpSpPr/>
          <p:nvPr/>
        </p:nvGrpSpPr>
        <p:grpSpPr>
          <a:xfrm>
            <a:off x="1926484" y="1728510"/>
            <a:ext cx="8435128" cy="2614890"/>
            <a:chOff x="1926484" y="1860926"/>
            <a:chExt cx="8435128" cy="2614890"/>
          </a:xfrm>
        </p:grpSpPr>
        <p:pic>
          <p:nvPicPr>
            <p:cNvPr id="1026" name="Picture 2" descr="http://www.codeepic.com/wp-content/uploads/2014/02/js-data-typ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484" y="1860926"/>
              <a:ext cx="8435128" cy="26148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20911246">
              <a:off x="2023699" y="2150443"/>
              <a:ext cx="2872177" cy="830997"/>
            </a:xfrm>
            <a:prstGeom prst="rect">
              <a:avLst/>
            </a:prstGeom>
            <a:noFill/>
          </p:spPr>
          <p:txBody>
            <a:bodyPr wrap="square" rtlCol="0">
              <a:spAutoFit/>
            </a:bodyPr>
            <a:lstStyle/>
            <a:p>
              <a:pPr algn="ctr"/>
              <a:r>
                <a:rPr lang="en-US" sz="4800" b="1" spc="50" dirty="0" smtClean="0">
                  <a:ln w="9525" cmpd="sng">
                    <a:solidFill>
                      <a:schemeClr val="accent1"/>
                    </a:solidFill>
                    <a:prstDash val="solid"/>
                  </a:ln>
                  <a:solidFill>
                    <a:srgbClr val="70AD47">
                      <a:tint val="1000"/>
                    </a:srgbClr>
                  </a:solidFill>
                  <a:effectLst>
                    <a:glow rad="38100">
                      <a:schemeClr val="accent1">
                        <a:alpha val="40000"/>
                      </a:schemeClr>
                    </a:glow>
                  </a:effectLst>
                </a:rPr>
                <a:t>primitive</a:t>
              </a:r>
              <a:endParaRPr lang="en-US"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 name="TextBox 7"/>
            <p:cNvSpPr txBox="1"/>
            <p:nvPr/>
          </p:nvSpPr>
          <p:spPr>
            <a:xfrm rot="224519">
              <a:off x="4231113" y="2609248"/>
              <a:ext cx="3516330" cy="830997"/>
            </a:xfrm>
            <a:prstGeom prst="rect">
              <a:avLst/>
            </a:prstGeom>
            <a:noFill/>
          </p:spPr>
          <p:txBody>
            <a:bodyPr wrap="square" rtlCol="0">
              <a:spAutoFit/>
            </a:bodyPr>
            <a:lstStyle/>
            <a:p>
              <a:pPr algn="ctr"/>
              <a:r>
                <a:rPr lang="en-US" sz="4800" b="1" spc="50" dirty="0" smtClean="0">
                  <a:ln w="9525" cmpd="sng">
                    <a:solidFill>
                      <a:schemeClr val="accent1"/>
                    </a:solidFill>
                    <a:prstDash val="solid"/>
                  </a:ln>
                  <a:solidFill>
                    <a:srgbClr val="70AD47">
                      <a:tint val="1000"/>
                    </a:srgbClr>
                  </a:solidFill>
                  <a:effectLst>
                    <a:glow rad="38100">
                      <a:schemeClr val="accent1">
                        <a:alpha val="40000"/>
                      </a:schemeClr>
                    </a:glow>
                  </a:effectLst>
                </a:rPr>
                <a:t>reference</a:t>
              </a:r>
              <a:endParaRPr lang="en-US"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63</a:t>
            </a:fld>
            <a:endParaRPr lang="en-US" dirty="0"/>
          </a:p>
        </p:txBody>
      </p:sp>
      <p:sp>
        <p:nvSpPr>
          <p:cNvPr id="3" name="Content Placeholder 2"/>
          <p:cNvSpPr>
            <a:spLocks noGrp="1"/>
          </p:cNvSpPr>
          <p:nvPr>
            <p:ph idx="1"/>
          </p:nvPr>
        </p:nvSpPr>
        <p:spPr/>
        <p:txBody>
          <a:bodyPr/>
          <a:lstStyle/>
          <a:p>
            <a:pPr>
              <a:lnSpc>
                <a:spcPct val="100000"/>
              </a:lnSpc>
            </a:pPr>
            <a:r>
              <a:rPr lang="en-US" b="1" dirty="0">
                <a:solidFill>
                  <a:schemeClr val="tx2">
                    <a:lumMod val="75000"/>
                  </a:schemeClr>
                </a:solidFill>
                <a:latin typeface="Consolas" panose="020B0609020204030204" pitchFamily="49" charset="0"/>
                <a:cs typeface="Consolas" panose="020B0609020204030204" pitchFamily="49" charset="0"/>
              </a:rPr>
              <a:t>Object</a:t>
            </a:r>
            <a:r>
              <a:rPr lang="en-US" dirty="0"/>
              <a:t> is the only </a:t>
            </a:r>
            <a:r>
              <a:rPr lang="en-US" dirty="0">
                <a:solidFill>
                  <a:schemeClr val="accent5">
                    <a:lumMod val="20000"/>
                    <a:lumOff val="80000"/>
                  </a:schemeClr>
                </a:solidFill>
              </a:rPr>
              <a:t>object type</a:t>
            </a:r>
          </a:p>
          <a:p>
            <a:pPr lvl="1">
              <a:lnSpc>
                <a:spcPct val="100000"/>
              </a:lnSpc>
            </a:pPr>
            <a:r>
              <a:rPr lang="en-US" dirty="0"/>
              <a:t>When passed to a </a:t>
            </a:r>
            <a:r>
              <a:rPr lang="en-US" dirty="0" smtClean="0"/>
              <a:t>function, </a:t>
            </a:r>
            <a:r>
              <a:rPr lang="en-US" dirty="0"/>
              <a:t>the value is not copied, but instead a </a:t>
            </a:r>
            <a:r>
              <a:rPr lang="en-US" dirty="0">
                <a:solidFill>
                  <a:schemeClr val="tx2">
                    <a:lumMod val="75000"/>
                  </a:schemeClr>
                </a:solidFill>
              </a:rPr>
              <a:t>reference</a:t>
            </a:r>
            <a:r>
              <a:rPr lang="en-US" dirty="0"/>
              <a:t> of it is passed</a:t>
            </a:r>
          </a:p>
          <a:p>
            <a:endParaRPr lang="bg-BG" dirty="0"/>
          </a:p>
        </p:txBody>
      </p:sp>
      <p:sp>
        <p:nvSpPr>
          <p:cNvPr id="4" name="Title 3"/>
          <p:cNvSpPr>
            <a:spLocks noGrp="1"/>
          </p:cNvSpPr>
          <p:nvPr>
            <p:ph type="title"/>
          </p:nvPr>
        </p:nvSpPr>
        <p:spPr/>
        <p:txBody>
          <a:bodyPr/>
          <a:lstStyle/>
          <a:p>
            <a:r>
              <a:rPr lang="en-US" dirty="0" smtClean="0"/>
              <a:t>Object Type</a:t>
            </a:r>
            <a:endParaRPr lang="bg-BG" dirty="0"/>
          </a:p>
        </p:txBody>
      </p:sp>
      <p:sp>
        <p:nvSpPr>
          <p:cNvPr id="5" name="Text Placeholder 5"/>
          <p:cNvSpPr txBox="1">
            <a:spLocks/>
          </p:cNvSpPr>
          <p:nvPr/>
        </p:nvSpPr>
        <p:spPr>
          <a:xfrm>
            <a:off x="836400" y="3139857"/>
            <a:ext cx="10439612"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a:t>
            </a:r>
            <a:r>
              <a:rPr lang="en-US" sz="2200" noProof="1" smtClean="0">
                <a:solidFill>
                  <a:srgbClr val="FBEEC9"/>
                </a:solidFill>
              </a:rPr>
              <a:t>marks = </a:t>
            </a:r>
            <a:r>
              <a:rPr lang="en-US" sz="2200" noProof="1" smtClean="0">
                <a:solidFill>
                  <a:srgbClr val="FBEEC9"/>
                </a:solidFill>
              </a:rPr>
              <a:t>[</a:t>
            </a:r>
          </a:p>
          <a:p>
            <a:r>
              <a:rPr lang="en-US" sz="2200" noProof="1" smtClean="0">
                <a:solidFill>
                  <a:srgbClr val="FBEEC9"/>
                </a:solidFill>
              </a:rPr>
              <a:t>  { subject : 'Java', score : 6.00 },</a:t>
            </a:r>
          </a:p>
          <a:p>
            <a:r>
              <a:rPr lang="en-US" sz="2200" noProof="1" smtClean="0">
                <a:solidFill>
                  <a:srgbClr val="FBEEC9"/>
                </a:solidFill>
              </a:rPr>
              <a:t>  { subject </a:t>
            </a:r>
            <a:r>
              <a:rPr lang="en-US" sz="2200" noProof="1" smtClean="0">
                <a:solidFill>
                  <a:srgbClr val="FBEEC9"/>
                </a:solidFill>
              </a:rPr>
              <a:t>: </a:t>
            </a:r>
            <a:r>
              <a:rPr lang="en-US" sz="2200" noProof="1" smtClean="0">
                <a:solidFill>
                  <a:srgbClr val="FBEEC9"/>
                </a:solidFill>
              </a:rPr>
              <a:t>'HTML5', </a:t>
            </a:r>
            <a:r>
              <a:rPr lang="en-US" sz="2200" noProof="1" smtClean="0">
                <a:solidFill>
                  <a:srgbClr val="FBEEC9"/>
                </a:solidFill>
              </a:rPr>
              <a:t>score </a:t>
            </a:r>
            <a:r>
              <a:rPr lang="en-US" sz="2200" noProof="1" smtClean="0">
                <a:solidFill>
                  <a:srgbClr val="FBEEC9"/>
                </a:solidFill>
              </a:rPr>
              <a:t>: </a:t>
            </a:r>
            <a:r>
              <a:rPr lang="en-US" sz="2200" noProof="1" smtClean="0">
                <a:solidFill>
                  <a:srgbClr val="FBEEC9"/>
                </a:solidFill>
              </a:rPr>
              <a:t>5.90 </a:t>
            </a:r>
            <a:r>
              <a:rPr lang="en-US" sz="2200" noProof="1" smtClean="0">
                <a:solidFill>
                  <a:srgbClr val="FBEEC9"/>
                </a:solidFill>
              </a:rPr>
              <a:t>},</a:t>
            </a:r>
          </a:p>
          <a:p>
            <a:r>
              <a:rPr lang="en-US" sz="2200" noProof="1" smtClean="0">
                <a:solidFill>
                  <a:srgbClr val="FBEEC9"/>
                </a:solidFill>
              </a:rPr>
              <a:t>  { subject : 'JavaScript', score : 6.00 },</a:t>
            </a:r>
          </a:p>
          <a:p>
            <a:r>
              <a:rPr lang="en-US" sz="2200" noProof="1" smtClean="0">
                <a:solidFill>
                  <a:srgbClr val="FBEEC9"/>
                </a:solidFill>
              </a:rPr>
              <a:t>  { subject : 'PHP', score : 6.00 }];</a:t>
            </a:r>
          </a:p>
          <a:p>
            <a:pPr>
              <a:spcBef>
                <a:spcPts val="1200"/>
              </a:spcBef>
            </a:pPr>
            <a:r>
              <a:rPr lang="en-US" sz="2200" noProof="1" smtClean="0">
                <a:solidFill>
                  <a:srgbClr val="FBEEC9"/>
                </a:solidFill>
              </a:rPr>
              <a:t>var </a:t>
            </a:r>
            <a:r>
              <a:rPr lang="en-US" sz="2200" noProof="1" smtClean="0">
                <a:solidFill>
                  <a:srgbClr val="FBEEC9"/>
                </a:solidFill>
              </a:rPr>
              <a:t>student = { name: 'Deyan Dachev', marks: marks };</a:t>
            </a:r>
          </a:p>
          <a:p>
            <a:r>
              <a:rPr lang="en-US" sz="2200" noProof="1" smtClean="0">
                <a:solidFill>
                  <a:srgbClr val="FBEEC9"/>
                </a:solidFill>
              </a:rPr>
              <a:t>marks[1].score </a:t>
            </a:r>
            <a:r>
              <a:rPr lang="en-US" sz="2200" noProof="1" smtClean="0">
                <a:solidFill>
                  <a:srgbClr val="FBEEC9"/>
                </a:solidFill>
              </a:rPr>
              <a:t>= </a:t>
            </a:r>
            <a:r>
              <a:rPr lang="en-US" sz="2200" noProof="1" smtClean="0">
                <a:solidFill>
                  <a:srgbClr val="FBEEC9"/>
                </a:solidFill>
              </a:rPr>
              <a:t>5.50;</a:t>
            </a:r>
            <a:endParaRPr lang="en-US" sz="2200" noProof="1" smtClean="0">
              <a:solidFill>
                <a:srgbClr val="FBEEC9"/>
              </a:solidFill>
            </a:endParaRPr>
          </a:p>
          <a:p>
            <a:pPr>
              <a:spcBef>
                <a:spcPts val="1200"/>
              </a:spcBef>
            </a:pPr>
            <a:r>
              <a:rPr lang="en-US" sz="2200" noProof="1" smtClean="0">
                <a:solidFill>
                  <a:srgbClr val="FBEEC9"/>
                </a:solidFill>
              </a:rPr>
              <a:t>console.log(student.marks[1]); // logs 5.50 for HTML5 score</a:t>
            </a:r>
            <a:endParaRPr lang="en-US" sz="2200" noProof="1" smtClean="0">
              <a:solidFill>
                <a:srgbClr val="FBEEC9"/>
              </a:solidFill>
            </a:endParaRP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64</a:t>
            </a:fld>
            <a:endParaRPr lang="en-US" dirty="0"/>
          </a:p>
        </p:txBody>
      </p:sp>
      <p:sp>
        <p:nvSpPr>
          <p:cNvPr id="3" name="Content Placeholder 2"/>
          <p:cNvSpPr>
            <a:spLocks noGrp="1"/>
          </p:cNvSpPr>
          <p:nvPr>
            <p:ph idx="1"/>
          </p:nvPr>
        </p:nvSpPr>
        <p:spPr/>
        <p:txBody>
          <a:bodyPr/>
          <a:lstStyle/>
          <a:p>
            <a:pPr>
              <a:lnSpc>
                <a:spcPct val="100000"/>
              </a:lnSpc>
            </a:pPr>
            <a:r>
              <a:rPr lang="en-US" dirty="0" smtClean="0"/>
              <a:t>Shared object – two variables holding the same object:</a:t>
            </a:r>
          </a:p>
          <a:p>
            <a:pPr>
              <a:lnSpc>
                <a:spcPct val="100000"/>
              </a:lnSpc>
            </a:pPr>
            <a:endParaRPr lang="en-US" dirty="0"/>
          </a:p>
          <a:p>
            <a:pPr>
              <a:lnSpc>
                <a:spcPct val="100000"/>
              </a:lnSpc>
            </a:pPr>
            <a:endParaRPr lang="en-US" dirty="0" smtClean="0"/>
          </a:p>
          <a:p>
            <a:pPr>
              <a:lnSpc>
                <a:spcPct val="100000"/>
              </a:lnSpc>
            </a:pPr>
            <a:endParaRPr lang="en-US" dirty="0" smtClean="0"/>
          </a:p>
          <a:p>
            <a:pPr>
              <a:lnSpc>
                <a:spcPct val="100000"/>
              </a:lnSpc>
            </a:pPr>
            <a:r>
              <a:rPr lang="en-US" dirty="0" smtClean="0"/>
              <a:t>Cloned objects </a:t>
            </a:r>
            <a:r>
              <a:rPr lang="en-US" dirty="0"/>
              <a:t>– two variables holding </a:t>
            </a:r>
            <a:r>
              <a:rPr lang="en-US" dirty="0" smtClean="0"/>
              <a:t>separate objects:</a:t>
            </a:r>
            <a:endParaRPr lang="en-US" dirty="0"/>
          </a:p>
          <a:p>
            <a:pPr>
              <a:lnSpc>
                <a:spcPct val="100000"/>
              </a:lnSpc>
            </a:pPr>
            <a:endParaRPr lang="en-US" dirty="0"/>
          </a:p>
        </p:txBody>
      </p:sp>
      <p:sp>
        <p:nvSpPr>
          <p:cNvPr id="4" name="Title 3"/>
          <p:cNvSpPr>
            <a:spLocks noGrp="1"/>
          </p:cNvSpPr>
          <p:nvPr>
            <p:ph type="title"/>
          </p:nvPr>
        </p:nvSpPr>
        <p:spPr/>
        <p:txBody>
          <a:bodyPr/>
          <a:lstStyle/>
          <a:p>
            <a:r>
              <a:rPr lang="en-US" dirty="0" smtClean="0"/>
              <a:t>Object Cloning</a:t>
            </a:r>
            <a:endParaRPr lang="en-US" dirty="0"/>
          </a:p>
        </p:txBody>
      </p:sp>
      <p:sp>
        <p:nvSpPr>
          <p:cNvPr id="5" name="Text Placeholder 5"/>
          <p:cNvSpPr txBox="1">
            <a:spLocks/>
          </p:cNvSpPr>
          <p:nvPr/>
        </p:nvSpPr>
        <p:spPr>
          <a:xfrm>
            <a:off x="836400" y="1872496"/>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a:t>
            </a:r>
            <a:r>
              <a:rPr lang="en-US" sz="2200" noProof="1" smtClean="0">
                <a:solidFill>
                  <a:srgbClr val="FBEEC9"/>
                </a:solidFill>
              </a:rPr>
              <a:t>peter = { name: 'Peter', age: 21 };</a:t>
            </a:r>
          </a:p>
          <a:p>
            <a:r>
              <a:rPr lang="en-US" sz="2200" noProof="1" smtClean="0">
                <a:solidFill>
                  <a:srgbClr val="FBEEC9"/>
                </a:solidFill>
              </a:rPr>
              <a:t>var maria = peter;</a:t>
            </a:r>
          </a:p>
          <a:p>
            <a:r>
              <a:rPr lang="en-US" sz="2200" noProof="1" smtClean="0">
                <a:solidFill>
                  <a:srgbClr val="FBEEC9"/>
                </a:solidFill>
              </a:rPr>
              <a:t>maria.name = 'Maria';</a:t>
            </a:r>
          </a:p>
          <a:p>
            <a:r>
              <a:rPr lang="en-US" sz="2200" noProof="1" smtClean="0">
                <a:solidFill>
                  <a:srgbClr val="FBEEC9"/>
                </a:solidFill>
              </a:rPr>
              <a:t>console.log(maria); </a:t>
            </a:r>
            <a:r>
              <a:rPr lang="en-US" sz="2200" noProof="1">
                <a:solidFill>
                  <a:srgbClr val="FBEEC9"/>
                </a:solidFill>
              </a:rPr>
              <a:t>// </a:t>
            </a:r>
            <a:r>
              <a:rPr lang="en-US" sz="2200" i="1" noProof="1">
                <a:solidFill>
                  <a:srgbClr val="FBEEC9"/>
                </a:solidFill>
              </a:rPr>
              <a:t>Object {name: "Maria", age: </a:t>
            </a:r>
            <a:r>
              <a:rPr lang="en-US" sz="2200" i="1" noProof="1">
                <a:solidFill>
                  <a:srgbClr val="FBEEC9"/>
                </a:solidFill>
              </a:rPr>
              <a:t>21</a:t>
            </a:r>
            <a:r>
              <a:rPr lang="en-US" sz="2200" i="1" noProof="1" smtClean="0">
                <a:solidFill>
                  <a:srgbClr val="FBEEC9"/>
                </a:solidFill>
              </a:rPr>
              <a:t>}</a:t>
            </a:r>
          </a:p>
          <a:p>
            <a:r>
              <a:rPr lang="en-US" sz="2200" noProof="1">
                <a:solidFill>
                  <a:srgbClr val="FBEEC9"/>
                </a:solidFill>
              </a:rPr>
              <a:t>console.log(peter); // </a:t>
            </a:r>
            <a:r>
              <a:rPr lang="en-US" sz="2200" i="1" noProof="1">
                <a:solidFill>
                  <a:srgbClr val="FBEEC9"/>
                </a:solidFill>
              </a:rPr>
              <a:t>Object {name: "Maria", age: 21}</a:t>
            </a:r>
            <a:endParaRPr lang="en-US" sz="2200" i="1" noProof="1" smtClean="0">
              <a:solidFill>
                <a:srgbClr val="FBEEC9"/>
              </a:solidFill>
            </a:endParaRPr>
          </a:p>
        </p:txBody>
      </p:sp>
      <p:sp>
        <p:nvSpPr>
          <p:cNvPr id="6" name="Text Placeholder 5"/>
          <p:cNvSpPr txBox="1">
            <a:spLocks/>
          </p:cNvSpPr>
          <p:nvPr/>
        </p:nvSpPr>
        <p:spPr>
          <a:xfrm>
            <a:off x="836612" y="4572000"/>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peter = { name: 'Peter', age: 21 };</a:t>
            </a:r>
          </a:p>
          <a:p>
            <a:r>
              <a:rPr lang="en-US" sz="2200" noProof="1" smtClean="0">
                <a:solidFill>
                  <a:srgbClr val="FBEEC9"/>
                </a:solidFill>
              </a:rPr>
              <a:t>var maria = JSON.parse(JSON.stringify(peter));</a:t>
            </a:r>
          </a:p>
          <a:p>
            <a:r>
              <a:rPr lang="en-US" sz="2200" noProof="1" smtClean="0">
                <a:solidFill>
                  <a:srgbClr val="FBEEC9"/>
                </a:solidFill>
              </a:rPr>
              <a:t>maria.name = 'Maria';</a:t>
            </a:r>
          </a:p>
          <a:p>
            <a:r>
              <a:rPr lang="en-US" sz="2200" noProof="1" smtClean="0">
                <a:solidFill>
                  <a:srgbClr val="FBEEC9"/>
                </a:solidFill>
              </a:rPr>
              <a:t>console.log(maria); // </a:t>
            </a:r>
            <a:r>
              <a:rPr lang="en-US" sz="2200" i="1" noProof="1" smtClean="0">
                <a:solidFill>
                  <a:srgbClr val="FBEEC9"/>
                </a:solidFill>
              </a:rPr>
              <a:t>Object {name: "Maria", age: 21}</a:t>
            </a:r>
          </a:p>
          <a:p>
            <a:r>
              <a:rPr lang="en-US" sz="2200" noProof="1" smtClean="0">
                <a:solidFill>
                  <a:srgbClr val="FBEEC9"/>
                </a:solidFill>
              </a:rPr>
              <a:t>console.log(peter); // </a:t>
            </a:r>
            <a:r>
              <a:rPr lang="en-US" sz="2200" i="1" noProof="1" smtClean="0">
                <a:solidFill>
                  <a:srgbClr val="FBEEC9"/>
                </a:solidFill>
              </a:rPr>
              <a:t>Object {name: "Peter", age: 21}</a:t>
            </a:r>
            <a:endParaRPr lang="en-US" sz="2200" i="1" noProof="1">
              <a:solidFill>
                <a:srgbClr val="FBEEC9"/>
              </a:solidFill>
            </a:endParaRPr>
          </a:p>
        </p:txBody>
      </p:sp>
    </p:spTree>
    <p:extLst>
      <p:ext uri="{BB962C8B-B14F-4D97-AF65-F5344CB8AC3E}">
        <p14:creationId xmlns:p14="http://schemas.microsoft.com/office/powerpoint/2010/main" val="7801106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59166"/>
            <a:ext cx="8938472" cy="820600"/>
          </a:xfrm>
        </p:spPr>
        <p:txBody>
          <a:bodyPr/>
          <a:lstStyle/>
          <a:p>
            <a:r>
              <a:rPr lang="en-US" dirty="0"/>
              <a:t>Object Types</a:t>
            </a:r>
            <a:endParaRPr lang="bg-BG" dirty="0"/>
          </a:p>
        </p:txBody>
      </p:sp>
      <p:sp>
        <p:nvSpPr>
          <p:cNvPr id="6" name="Text Placeholder 5"/>
          <p:cNvSpPr>
            <a:spLocks noGrp="1"/>
          </p:cNvSpPr>
          <p:nvPr>
            <p:ph type="body" idx="1"/>
          </p:nvPr>
        </p:nvSpPr>
        <p:spPr>
          <a:xfrm>
            <a:off x="1446212" y="5737334"/>
            <a:ext cx="8938472" cy="688256"/>
          </a:xfrm>
        </p:spPr>
        <p:txBody>
          <a:bodyPr/>
          <a:lstStyle/>
          <a:p>
            <a:r>
              <a:rPr lang="en-US" smtClean="0"/>
              <a:t>Live Demo</a:t>
            </a:r>
            <a:endParaRPr lang="bg-BG"/>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321455" y="1371600"/>
            <a:ext cx="7187986" cy="316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JSON Objects</a:t>
            </a:r>
            <a:endParaRPr lang="bg-BG"/>
          </a:p>
        </p:txBody>
      </p:sp>
      <p:sp>
        <p:nvSpPr>
          <p:cNvPr id="6" name="Text Placeholder 5"/>
          <p:cNvSpPr>
            <a:spLocks noGrp="1"/>
          </p:cNvSpPr>
          <p:nvPr>
            <p:ph type="body" idx="1"/>
          </p:nvPr>
        </p:nvSpPr>
        <p:spPr>
          <a:xfrm>
            <a:off x="1446212" y="5754968"/>
            <a:ext cx="8938472" cy="1416148"/>
          </a:xfrm>
        </p:spPr>
        <p:txBody>
          <a:bodyPr/>
          <a:lstStyle/>
          <a:p>
            <a:r>
              <a:rPr lang="en-US"/>
              <a:t>Creating Simple objects</a:t>
            </a:r>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66</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219200"/>
            <a:ext cx="65722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1734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00000"/>
              </a:lnSpc>
            </a:pPr>
            <a:r>
              <a:rPr lang="en-US" b="1" dirty="0">
                <a:solidFill>
                  <a:schemeClr val="tx2">
                    <a:lumMod val="75000"/>
                  </a:schemeClr>
                </a:solidFill>
              </a:rPr>
              <a:t>JSON</a:t>
            </a:r>
            <a:r>
              <a:rPr lang="en-US" dirty="0"/>
              <a:t> stands for </a:t>
            </a:r>
            <a:r>
              <a:rPr lang="en-US" dirty="0" smtClean="0">
                <a:solidFill>
                  <a:schemeClr val="accent5">
                    <a:lumMod val="20000"/>
                    <a:lumOff val="80000"/>
                  </a:schemeClr>
                </a:solidFill>
              </a:rPr>
              <a:t>J</a:t>
            </a:r>
            <a:r>
              <a:rPr lang="en-US" dirty="0" smtClean="0"/>
              <a:t>ava</a:t>
            </a:r>
            <a:r>
              <a:rPr lang="en-US" dirty="0" smtClean="0">
                <a:solidFill>
                  <a:schemeClr val="accent5">
                    <a:lumMod val="20000"/>
                    <a:lumOff val="80000"/>
                  </a:schemeClr>
                </a:solidFill>
              </a:rPr>
              <a:t>S</a:t>
            </a:r>
            <a:r>
              <a:rPr lang="en-US" dirty="0" smtClean="0"/>
              <a:t>cript </a:t>
            </a:r>
            <a:r>
              <a:rPr lang="en-US" dirty="0">
                <a:solidFill>
                  <a:schemeClr val="accent5">
                    <a:lumMod val="20000"/>
                    <a:lumOff val="80000"/>
                  </a:schemeClr>
                </a:solidFill>
              </a:rPr>
              <a:t>O</a:t>
            </a:r>
            <a:r>
              <a:rPr lang="en-US" dirty="0"/>
              <a:t>bject </a:t>
            </a:r>
            <a:r>
              <a:rPr lang="en-US" dirty="0" smtClean="0">
                <a:solidFill>
                  <a:schemeClr val="accent5">
                    <a:lumMod val="20000"/>
                    <a:lumOff val="80000"/>
                  </a:schemeClr>
                </a:solidFill>
              </a:rPr>
              <a:t>N</a:t>
            </a:r>
            <a:r>
              <a:rPr lang="en-US" dirty="0" smtClean="0"/>
              <a:t>otation</a:t>
            </a:r>
            <a:endParaRPr lang="en-US" dirty="0"/>
          </a:p>
          <a:p>
            <a:pPr lvl="1">
              <a:lnSpc>
                <a:spcPct val="100000"/>
              </a:lnSpc>
            </a:pPr>
            <a:r>
              <a:rPr lang="en-US" dirty="0"/>
              <a:t>A data format used in </a:t>
            </a:r>
            <a:r>
              <a:rPr lang="en-US" dirty="0" smtClean="0"/>
              <a:t>JavaScript, the "</a:t>
            </a:r>
            <a:r>
              <a:rPr lang="en-US" b="1" noProof="1" smtClean="0">
                <a:solidFill>
                  <a:schemeClr val="tx2">
                    <a:lumMod val="75000"/>
                  </a:schemeClr>
                </a:solidFill>
                <a:latin typeface="Consolas" panose="020B0609020204030204" pitchFamily="49" charset="0"/>
                <a:cs typeface="Consolas" panose="020B0609020204030204" pitchFamily="49" charset="0"/>
              </a:rPr>
              <a:t>prop:value</a:t>
            </a:r>
            <a:r>
              <a:rPr lang="en-US" dirty="0" smtClean="0"/>
              <a:t>" notation</a:t>
            </a: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r>
              <a:rPr lang="en-US" dirty="0"/>
              <a:t>Then the object properties can be used</a:t>
            </a:r>
            <a:r>
              <a:rPr lang="en-US" dirty="0" smtClean="0"/>
              <a:t>:</a:t>
            </a:r>
            <a:endParaRPr lang="bg-BG" dirty="0"/>
          </a:p>
        </p:txBody>
      </p:sp>
      <p:sp>
        <p:nvSpPr>
          <p:cNvPr id="5" name="Title 4"/>
          <p:cNvSpPr>
            <a:spLocks noGrp="1"/>
          </p:cNvSpPr>
          <p:nvPr>
            <p:ph type="title"/>
          </p:nvPr>
        </p:nvSpPr>
        <p:spPr/>
        <p:txBody>
          <a:bodyPr/>
          <a:lstStyle/>
          <a:p>
            <a:r>
              <a:rPr lang="en-US"/>
              <a:t>JSON Objects</a:t>
            </a:r>
            <a:endParaRPr lang="bg-BG"/>
          </a:p>
        </p:txBody>
      </p:sp>
      <p:sp>
        <p:nvSpPr>
          <p:cNvPr id="7" name="Text Placeholder 5"/>
          <p:cNvSpPr txBox="1">
            <a:spLocks/>
          </p:cNvSpPr>
          <p:nvPr/>
        </p:nvSpPr>
        <p:spPr>
          <a:xfrm>
            <a:off x="674908" y="2492992"/>
            <a:ext cx="10829704" cy="24622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person = {</a:t>
            </a:r>
          </a:p>
          <a:p>
            <a:r>
              <a:rPr lang="en-US" sz="2200" noProof="1" smtClean="0">
                <a:solidFill>
                  <a:srgbClr val="FBEEC9"/>
                </a:solidFill>
              </a:rPr>
              <a:t>  firstName: </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lastName: </a:t>
            </a:r>
            <a:r>
              <a:rPr lang="en-US" sz="2200" dirty="0" smtClean="0">
                <a:solidFill>
                  <a:srgbClr val="FBEEC9"/>
                </a:solidFill>
              </a:rPr>
              <a:t>'</a:t>
            </a:r>
            <a:r>
              <a:rPr lang="en-US" sz="2200" noProof="1" smtClean="0">
                <a:solidFill>
                  <a:srgbClr val="FBEEC9"/>
                </a:solidFill>
              </a:rPr>
              <a:t>Dichov</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toString: function personToString() {</a:t>
            </a:r>
          </a:p>
          <a:p>
            <a:r>
              <a:rPr lang="en-US" sz="2200" noProof="1" smtClean="0">
                <a:solidFill>
                  <a:srgbClr val="FBEEC9"/>
                </a:solidFill>
              </a:rPr>
              <a:t>    return this.firstName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this.lastName;</a:t>
            </a:r>
          </a:p>
          <a:p>
            <a:r>
              <a:rPr lang="en-US" sz="2200" noProof="1" smtClean="0">
                <a:solidFill>
                  <a:srgbClr val="FBEEC9"/>
                </a:solidFill>
              </a:rPr>
              <a:t>  }</a:t>
            </a:r>
          </a:p>
          <a:p>
            <a:r>
              <a:rPr lang="en-US" sz="2200" noProof="1" smtClean="0">
                <a:solidFill>
                  <a:srgbClr val="FBEEC9"/>
                </a:solidFill>
              </a:rPr>
              <a:t>}</a:t>
            </a:r>
            <a:endParaRPr lang="en-US" sz="2200" noProof="1">
              <a:solidFill>
                <a:srgbClr val="FBEEC9"/>
              </a:solidFill>
            </a:endParaRPr>
          </a:p>
        </p:txBody>
      </p:sp>
      <p:sp>
        <p:nvSpPr>
          <p:cNvPr id="9" name="Text Placeholder 5"/>
          <p:cNvSpPr txBox="1">
            <a:spLocks/>
          </p:cNvSpPr>
          <p:nvPr/>
        </p:nvSpPr>
        <p:spPr>
          <a:xfrm>
            <a:off x="674908" y="5715000"/>
            <a:ext cx="10829704" cy="73866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100" noProof="1" smtClean="0">
                <a:solidFill>
                  <a:srgbClr val="FBEEC9"/>
                </a:solidFill>
              </a:rPr>
              <a:t>console.log(person.toString());</a:t>
            </a:r>
          </a:p>
          <a:p>
            <a:r>
              <a:rPr lang="en-US" sz="2100" noProof="1" smtClean="0">
                <a:solidFill>
                  <a:srgbClr val="FBEEC9"/>
                </a:solidFill>
              </a:rPr>
              <a:t>// '</a:t>
            </a:r>
            <a:r>
              <a:rPr lang="en-US" sz="2100" b="0" i="1" noProof="1" smtClean="0">
                <a:effectLst/>
              </a:rPr>
              <a:t>Object {firstName: "Dicho", lastName: "Dichov", toString: function}</a:t>
            </a:r>
            <a:r>
              <a:rPr lang="en-US" sz="2100" noProof="1" smtClean="0">
                <a:solidFill>
                  <a:srgbClr val="FBEEC9"/>
                </a:solidFill>
              </a:rPr>
              <a:t>'</a:t>
            </a:r>
            <a:endParaRPr lang="en-US" sz="2100" noProof="1">
              <a:solidFill>
                <a:srgbClr val="FBEEC9"/>
              </a:solidFill>
            </a:endParaRPr>
          </a:p>
        </p:txBody>
      </p:sp>
    </p:spTree>
    <p:extLst>
      <p:ext uri="{BB962C8B-B14F-4D97-AF65-F5344CB8AC3E}">
        <p14:creationId xmlns:p14="http://schemas.microsoft.com/office/powerpoint/2010/main" val="1205789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68</a:t>
            </a:fld>
            <a:endParaRPr lang="en-US" dirty="0"/>
          </a:p>
        </p:txBody>
      </p:sp>
      <p:sp>
        <p:nvSpPr>
          <p:cNvPr id="3" name="Content Placeholder 2"/>
          <p:cNvSpPr>
            <a:spLocks noGrp="1"/>
          </p:cNvSpPr>
          <p:nvPr>
            <p:ph idx="1"/>
          </p:nvPr>
        </p:nvSpPr>
        <p:spPr/>
        <p:txBody>
          <a:bodyPr/>
          <a:lstStyle/>
          <a:p>
            <a:pPr>
              <a:lnSpc>
                <a:spcPct val="100000"/>
              </a:lnSpc>
            </a:pP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JSON.stringify(obj)</a:t>
            </a:r>
          </a:p>
          <a:p>
            <a:pPr lvl="1">
              <a:lnSpc>
                <a:spcPct val="100000"/>
              </a:lnSpc>
            </a:pPr>
            <a:r>
              <a:rPr lang="en-US" dirty="0" smtClean="0"/>
              <a:t>Converts a JS object to JSON string:</a:t>
            </a:r>
          </a:p>
          <a:p>
            <a:pPr lvl="1">
              <a:lnSpc>
                <a:spcPct val="100000"/>
              </a:lnSpc>
            </a:pPr>
            <a:endParaRPr lang="en-US" dirty="0"/>
          </a:p>
          <a:p>
            <a:pPr lvl="1">
              <a:lnSpc>
                <a:spcPct val="100000"/>
              </a:lnSpc>
            </a:pPr>
            <a:endParaRPr lang="en-US" dirty="0" smtClean="0"/>
          </a:p>
          <a:p>
            <a:pPr>
              <a:lnSpc>
                <a:spcPct val="100000"/>
              </a:lnSpc>
            </a:pP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JSON.parse(str)</a:t>
            </a:r>
          </a:p>
          <a:p>
            <a:pPr lvl="1">
              <a:lnSpc>
                <a:spcPct val="100000"/>
              </a:lnSpc>
            </a:pPr>
            <a:r>
              <a:rPr lang="en-US" dirty="0" smtClean="0"/>
              <a:t>Creates a JS object by JSON string:</a:t>
            </a:r>
            <a:endParaRPr lang="en-US" dirty="0"/>
          </a:p>
        </p:txBody>
      </p:sp>
      <p:sp>
        <p:nvSpPr>
          <p:cNvPr id="4" name="Title 3"/>
          <p:cNvSpPr>
            <a:spLocks noGrp="1"/>
          </p:cNvSpPr>
          <p:nvPr>
            <p:ph type="title"/>
          </p:nvPr>
        </p:nvSpPr>
        <p:spPr/>
        <p:txBody>
          <a:bodyPr/>
          <a:lstStyle/>
          <a:p>
            <a:r>
              <a:rPr lang="en-US" dirty="0" smtClean="0"/>
              <a:t>JS Object ↔ JSON String</a:t>
            </a:r>
            <a:endParaRPr lang="en-US" dirty="0"/>
          </a:p>
        </p:txBody>
      </p:sp>
      <p:sp>
        <p:nvSpPr>
          <p:cNvPr id="5" name="Text Placeholder 5"/>
          <p:cNvSpPr txBox="1">
            <a:spLocks/>
          </p:cNvSpPr>
          <p:nvPr/>
        </p:nvSpPr>
        <p:spPr>
          <a:xfrm>
            <a:off x="760413" y="2646907"/>
            <a:ext cx="10667998"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noProof="1">
                <a:solidFill>
                  <a:srgbClr val="FBEEC9"/>
                </a:solidFill>
              </a:rPr>
              <a:t>var obj = { town: 'Sofia</a:t>
            </a:r>
            <a:r>
              <a:rPr lang="en-US" sz="2400" noProof="1">
                <a:solidFill>
                  <a:srgbClr val="FBEEC9"/>
                </a:solidFill>
              </a:rPr>
              <a:t>', </a:t>
            </a:r>
            <a:r>
              <a:rPr lang="en-US" sz="2400" noProof="1" smtClean="0">
                <a:solidFill>
                  <a:srgbClr val="FBEEC9"/>
                </a:solidFill>
              </a:rPr>
              <a:t>gps</a:t>
            </a:r>
            <a:r>
              <a:rPr lang="en-US" sz="2400" noProof="1">
                <a:solidFill>
                  <a:srgbClr val="FBEEC9"/>
                </a:solidFill>
              </a:rPr>
              <a:t>: {lat</a:t>
            </a:r>
            <a:r>
              <a:rPr lang="en-US" sz="2400" noProof="1">
                <a:solidFill>
                  <a:srgbClr val="FBEEC9"/>
                </a:solidFill>
              </a:rPr>
              <a:t>: </a:t>
            </a:r>
            <a:r>
              <a:rPr lang="en-US" sz="2400" noProof="1" smtClean="0">
                <a:solidFill>
                  <a:srgbClr val="FBEEC9"/>
                </a:solidFill>
              </a:rPr>
              <a:t>42.70, </a:t>
            </a:r>
            <a:r>
              <a:rPr lang="en-US" sz="2400" noProof="1">
                <a:solidFill>
                  <a:srgbClr val="FBEEC9"/>
                </a:solidFill>
              </a:rPr>
              <a:t>lng</a:t>
            </a:r>
            <a:r>
              <a:rPr lang="en-US" sz="2400" noProof="1">
                <a:solidFill>
                  <a:srgbClr val="FBEEC9"/>
                </a:solidFill>
              </a:rPr>
              <a:t>: </a:t>
            </a:r>
            <a:r>
              <a:rPr lang="en-US" sz="2400" noProof="1" smtClean="0">
                <a:solidFill>
                  <a:srgbClr val="FBEEC9"/>
                </a:solidFill>
              </a:rPr>
              <a:t>23.32} </a:t>
            </a:r>
            <a:r>
              <a:rPr lang="en-US" sz="2400" noProof="1">
                <a:solidFill>
                  <a:srgbClr val="FBEEC9"/>
                </a:solidFill>
              </a:rPr>
              <a:t>}</a:t>
            </a:r>
          </a:p>
          <a:p>
            <a:r>
              <a:rPr lang="en-US" sz="2400" noProof="1" smtClean="0">
                <a:solidFill>
                  <a:srgbClr val="FBEEC9"/>
                </a:solidFill>
              </a:rPr>
              <a:t>var str = JSON.stringify(obj);</a:t>
            </a:r>
            <a:endParaRPr lang="en-US" sz="2400" noProof="1" smtClean="0">
              <a:solidFill>
                <a:srgbClr val="FBEEC9"/>
              </a:solidFill>
            </a:endParaRPr>
          </a:p>
        </p:txBody>
      </p:sp>
      <p:sp>
        <p:nvSpPr>
          <p:cNvPr id="6" name="Text Placeholder 5"/>
          <p:cNvSpPr txBox="1">
            <a:spLocks/>
          </p:cNvSpPr>
          <p:nvPr/>
        </p:nvSpPr>
        <p:spPr>
          <a:xfrm>
            <a:off x="760413" y="5188803"/>
            <a:ext cx="10667998"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noProof="1">
                <a:solidFill>
                  <a:srgbClr val="FBEEC9"/>
                </a:solidFill>
              </a:rPr>
              <a:t>var str = '{"town":"Sofia","gps":{"lat</a:t>
            </a:r>
            <a:r>
              <a:rPr lang="en-US" sz="2400" noProof="1">
                <a:solidFill>
                  <a:srgbClr val="FBEEC9"/>
                </a:solidFill>
              </a:rPr>
              <a:t>":</a:t>
            </a:r>
            <a:r>
              <a:rPr lang="en-US" sz="2400" noProof="1" smtClean="0">
                <a:solidFill>
                  <a:srgbClr val="FBEEC9"/>
                </a:solidFill>
              </a:rPr>
              <a:t>42.70,"</a:t>
            </a:r>
            <a:r>
              <a:rPr lang="en-US" sz="2400" noProof="1">
                <a:solidFill>
                  <a:srgbClr val="FBEEC9"/>
                </a:solidFill>
              </a:rPr>
              <a:t>lng</a:t>
            </a:r>
            <a:r>
              <a:rPr lang="en-US" sz="2400" noProof="1">
                <a:solidFill>
                  <a:srgbClr val="FBEEC9"/>
                </a:solidFill>
              </a:rPr>
              <a:t>":</a:t>
            </a:r>
            <a:r>
              <a:rPr lang="en-US" sz="2400" noProof="1" smtClean="0">
                <a:solidFill>
                  <a:srgbClr val="FBEEC9"/>
                </a:solidFill>
              </a:rPr>
              <a:t>23.32}}';</a:t>
            </a:r>
          </a:p>
          <a:p>
            <a:r>
              <a:rPr lang="en-US" sz="2400" noProof="1" smtClean="0">
                <a:solidFill>
                  <a:srgbClr val="FBEEC9"/>
                </a:solidFill>
              </a:rPr>
              <a:t>var obj = JSON.parse(str);</a:t>
            </a:r>
          </a:p>
        </p:txBody>
      </p:sp>
    </p:spTree>
    <p:extLst>
      <p:ext uri="{BB962C8B-B14F-4D97-AF65-F5344CB8AC3E}">
        <p14:creationId xmlns:p14="http://schemas.microsoft.com/office/powerpoint/2010/main" val="413240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69</a:t>
            </a:fld>
            <a:endParaRPr lang="en-US" dirty="0"/>
          </a:p>
        </p:txBody>
      </p:sp>
      <p:sp>
        <p:nvSpPr>
          <p:cNvPr id="3" name="Content Placeholder 2"/>
          <p:cNvSpPr>
            <a:spLocks noGrp="1"/>
          </p:cNvSpPr>
          <p:nvPr>
            <p:ph idx="1"/>
          </p:nvPr>
        </p:nvSpPr>
        <p:spPr/>
        <p:txBody>
          <a:bodyPr/>
          <a:lstStyle/>
          <a:p>
            <a:r>
              <a:rPr lang="en-US" dirty="0"/>
              <a:t>JSON is great, but </a:t>
            </a:r>
            <a:r>
              <a:rPr lang="en-US" dirty="0">
                <a:solidFill>
                  <a:schemeClr val="accent5">
                    <a:lumMod val="20000"/>
                    <a:lumOff val="80000"/>
                  </a:schemeClr>
                </a:solidFill>
              </a:rPr>
              <a:t>repeating code </a:t>
            </a:r>
            <a:r>
              <a:rPr lang="en-US" dirty="0"/>
              <a:t>is not, right?</a:t>
            </a:r>
          </a:p>
          <a:p>
            <a:pPr lvl="1"/>
            <a:r>
              <a:rPr lang="en-US" dirty="0"/>
              <a:t>Lets make </a:t>
            </a:r>
            <a:r>
              <a:rPr lang="en-US" dirty="0" smtClean="0"/>
              <a:t>several persons</a:t>
            </a:r>
            <a:r>
              <a:rPr lang="en-US" dirty="0"/>
              <a:t>:</a:t>
            </a:r>
          </a:p>
          <a:p>
            <a:pPr lvl="1"/>
            <a:endParaRPr lang="en-US" dirty="0" smtClean="0"/>
          </a:p>
          <a:p>
            <a:pPr lvl="1"/>
            <a:endParaRPr lang="en-US" dirty="0"/>
          </a:p>
          <a:p>
            <a:pPr lvl="1"/>
            <a:endParaRPr lang="en-US" dirty="0"/>
          </a:p>
          <a:p>
            <a:pPr marL="0" indent="0">
              <a:buNone/>
            </a:pPr>
            <a:endParaRPr lang="bg-BG" dirty="0"/>
          </a:p>
        </p:txBody>
      </p:sp>
      <p:sp>
        <p:nvSpPr>
          <p:cNvPr id="4" name="Title 3"/>
          <p:cNvSpPr>
            <a:spLocks noGrp="1"/>
          </p:cNvSpPr>
          <p:nvPr>
            <p:ph type="title"/>
          </p:nvPr>
        </p:nvSpPr>
        <p:spPr/>
        <p:txBody>
          <a:bodyPr/>
          <a:lstStyle/>
          <a:p>
            <a:r>
              <a:rPr lang="en-US"/>
              <a:t>Building a JSON Object</a:t>
            </a:r>
            <a:endParaRPr lang="bg-BG"/>
          </a:p>
        </p:txBody>
      </p:sp>
      <p:sp>
        <p:nvSpPr>
          <p:cNvPr id="5" name="Text Placeholder 5"/>
          <p:cNvSpPr txBox="1">
            <a:spLocks/>
          </p:cNvSpPr>
          <p:nvPr/>
        </p:nvSpPr>
        <p:spPr>
          <a:xfrm>
            <a:off x="912812" y="2676198"/>
            <a:ext cx="10210800" cy="36009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dicho = {fname: </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 lname: </a:t>
            </a:r>
            <a:r>
              <a:rPr lang="en-US" sz="2200" dirty="0" smtClean="0">
                <a:solidFill>
                  <a:srgbClr val="FBEEC9"/>
                </a:solidFill>
              </a:rPr>
              <a:t>'</a:t>
            </a:r>
            <a:r>
              <a:rPr lang="en-US" sz="2200" noProof="1" smtClean="0">
                <a:solidFill>
                  <a:srgbClr val="FBEEC9"/>
                </a:solidFill>
              </a:rPr>
              <a:t>Dichov</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toString: function</a:t>
            </a:r>
            <a:r>
              <a:rPr lang="en-US" sz="2200" noProof="1" smtClean="0">
                <a:solidFill>
                  <a:srgbClr val="FBEEC9"/>
                </a:solidFill>
              </a:rPr>
              <a:t>() { </a:t>
            </a:r>
            <a:r>
              <a:rPr lang="en-US" sz="2200" noProof="1" smtClean="0">
                <a:solidFill>
                  <a:srgbClr val="FBEEC9"/>
                </a:solidFill>
              </a:rPr>
              <a:t>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a:t>
            </a:r>
            <a:r>
              <a:rPr lang="en-US" sz="2200" noProof="1" smtClean="0">
                <a:solidFill>
                  <a:srgbClr val="FBEEC9"/>
                </a:solidFill>
              </a:rPr>
              <a:t>; }</a:t>
            </a:r>
            <a:endParaRPr lang="en-US" sz="2200" noProof="1" smtClean="0">
              <a:solidFill>
                <a:srgbClr val="FBEEC9"/>
              </a:solidFill>
            </a:endParaRPr>
          </a:p>
          <a:p>
            <a:r>
              <a:rPr lang="en-US" sz="2200" noProof="1" smtClean="0">
                <a:solidFill>
                  <a:srgbClr val="FBEEC9"/>
                </a:solidFill>
              </a:rPr>
              <a:t>}</a:t>
            </a:r>
          </a:p>
          <a:p>
            <a:pPr>
              <a:spcBef>
                <a:spcPts val="1800"/>
              </a:spcBef>
            </a:pPr>
            <a:r>
              <a:rPr lang="en-US" sz="2200" noProof="1" smtClean="0">
                <a:solidFill>
                  <a:srgbClr val="FBEEC9"/>
                </a:solidFill>
              </a:rPr>
              <a:t>var georgiev = { fname: </a:t>
            </a:r>
            <a:r>
              <a:rPr lang="en-US" sz="2200" dirty="0" smtClean="0">
                <a:solidFill>
                  <a:srgbClr val="FBEEC9"/>
                </a:solidFill>
              </a:rPr>
              <a:t>'</a:t>
            </a:r>
            <a:r>
              <a:rPr lang="en-US" sz="2200" noProof="1" smtClean="0">
                <a:solidFill>
                  <a:srgbClr val="FBEEC9"/>
                </a:solidFill>
              </a:rPr>
              <a:t>Georgi</a:t>
            </a:r>
            <a:r>
              <a:rPr lang="en-US" sz="2200" dirty="0">
                <a:solidFill>
                  <a:srgbClr val="FBEEC9"/>
                </a:solidFill>
              </a:rPr>
              <a:t>'</a:t>
            </a:r>
            <a:r>
              <a:rPr lang="en-US" sz="2200" noProof="1" smtClean="0">
                <a:solidFill>
                  <a:srgbClr val="FBEEC9"/>
                </a:solidFill>
              </a:rPr>
              <a:t>, lname: </a:t>
            </a:r>
            <a:r>
              <a:rPr lang="en-US" sz="2200" dirty="0" smtClean="0">
                <a:solidFill>
                  <a:srgbClr val="FBEEC9"/>
                </a:solidFill>
              </a:rPr>
              <a:t>'</a:t>
            </a:r>
            <a:r>
              <a:rPr lang="en-US" sz="2200" noProof="1" smtClean="0">
                <a:solidFill>
                  <a:srgbClr val="FBEEC9"/>
                </a:solidFill>
              </a:rPr>
              <a:t>Georgiev</a:t>
            </a:r>
            <a:r>
              <a:rPr lang="en-US" sz="2200" dirty="0">
                <a:solidFill>
                  <a:srgbClr val="FBEEC9"/>
                </a:solidFill>
              </a:rPr>
              <a:t>'</a:t>
            </a:r>
            <a:r>
              <a:rPr lang="en-US" sz="2200" noProof="1" smtClean="0">
                <a:solidFill>
                  <a:srgbClr val="FBEEC9"/>
                </a:solidFill>
              </a:rPr>
              <a:t>, </a:t>
            </a:r>
            <a:br>
              <a:rPr lang="en-US" sz="2200" noProof="1" smtClean="0">
                <a:solidFill>
                  <a:srgbClr val="FBEEC9"/>
                </a:solidFill>
              </a:rPr>
            </a:br>
            <a:r>
              <a:rPr lang="en-US" sz="2200" noProof="1" smtClean="0">
                <a:solidFill>
                  <a:srgbClr val="FBEEC9"/>
                </a:solidFill>
              </a:rPr>
              <a:t>  toString: function</a:t>
            </a:r>
            <a:r>
              <a:rPr lang="en-US" sz="2200" noProof="1" smtClean="0">
                <a:solidFill>
                  <a:srgbClr val="FBEEC9"/>
                </a:solidFill>
              </a:rPr>
              <a:t>() { </a:t>
            </a:r>
            <a:r>
              <a:rPr lang="en-US" sz="2200" noProof="1" smtClean="0">
                <a:solidFill>
                  <a:srgbClr val="FBEEC9"/>
                </a:solidFill>
              </a:rPr>
              <a:t>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a:t>
            </a:r>
            <a:r>
              <a:rPr lang="en-US" sz="2200" noProof="1" smtClean="0">
                <a:solidFill>
                  <a:srgbClr val="FBEEC9"/>
                </a:solidFill>
              </a:rPr>
              <a:t>; }</a:t>
            </a:r>
            <a:endParaRPr lang="en-US" sz="2200" noProof="1" smtClean="0">
              <a:solidFill>
                <a:srgbClr val="FBEEC9"/>
              </a:solidFill>
            </a:endParaRPr>
          </a:p>
          <a:p>
            <a:r>
              <a:rPr lang="en-US" sz="2200" noProof="1" smtClean="0">
                <a:solidFill>
                  <a:srgbClr val="FBEEC9"/>
                </a:solidFill>
              </a:rPr>
              <a:t>}</a:t>
            </a:r>
          </a:p>
          <a:p>
            <a:pPr>
              <a:spcBef>
                <a:spcPts val="1800"/>
              </a:spcBef>
            </a:pPr>
            <a:r>
              <a:rPr lang="en-US" sz="2200" noProof="1">
                <a:solidFill>
                  <a:srgbClr val="FBEEC9"/>
                </a:solidFill>
              </a:rPr>
              <a:t>var </a:t>
            </a:r>
            <a:r>
              <a:rPr lang="en-US" sz="2200" noProof="1" smtClean="0">
                <a:solidFill>
                  <a:srgbClr val="FBEEC9"/>
                </a:solidFill>
              </a:rPr>
              <a:t>kirova </a:t>
            </a:r>
            <a:r>
              <a:rPr lang="en-US" sz="2200" noProof="1">
                <a:solidFill>
                  <a:srgbClr val="FBEEC9"/>
                </a:solidFill>
              </a:rPr>
              <a:t>= { fname</a:t>
            </a:r>
            <a:r>
              <a:rPr lang="en-US" sz="2200" noProof="1">
                <a:solidFill>
                  <a:srgbClr val="FBEEC9"/>
                </a:solidFill>
              </a:rPr>
              <a:t>: </a:t>
            </a:r>
            <a:r>
              <a:rPr lang="en-US" sz="2200" dirty="0" smtClean="0">
                <a:solidFill>
                  <a:srgbClr val="FBEEC9"/>
                </a:solidFill>
              </a:rPr>
              <a:t>'</a:t>
            </a:r>
            <a:r>
              <a:rPr lang="en-US" sz="2200" noProof="1" smtClean="0">
                <a:solidFill>
                  <a:srgbClr val="FBEEC9"/>
                </a:solidFill>
              </a:rPr>
              <a:t>Maria</a:t>
            </a:r>
            <a:r>
              <a:rPr lang="en-US" sz="2200" dirty="0" smtClean="0">
                <a:solidFill>
                  <a:srgbClr val="FBEEC9"/>
                </a:solidFill>
              </a:rPr>
              <a:t>'</a:t>
            </a:r>
            <a:r>
              <a:rPr lang="en-US" sz="2200" noProof="1" smtClean="0">
                <a:solidFill>
                  <a:srgbClr val="FBEEC9"/>
                </a:solidFill>
              </a:rPr>
              <a:t>, </a:t>
            </a:r>
            <a:r>
              <a:rPr lang="en-US" sz="2200" noProof="1">
                <a:solidFill>
                  <a:srgbClr val="FBEEC9"/>
                </a:solidFill>
              </a:rPr>
              <a:t>lname</a:t>
            </a:r>
            <a:r>
              <a:rPr lang="en-US" sz="2200" noProof="1">
                <a:solidFill>
                  <a:srgbClr val="FBEEC9"/>
                </a:solidFill>
              </a:rPr>
              <a:t>: </a:t>
            </a:r>
            <a:r>
              <a:rPr lang="en-US" sz="2200" dirty="0" smtClean="0">
                <a:solidFill>
                  <a:srgbClr val="FBEEC9"/>
                </a:solidFill>
              </a:rPr>
              <a:t>'</a:t>
            </a:r>
            <a:r>
              <a:rPr lang="en-US" sz="2200" noProof="1" smtClean="0">
                <a:solidFill>
                  <a:srgbClr val="FBEEC9"/>
                </a:solidFill>
              </a:rPr>
              <a:t>Kirova</a:t>
            </a:r>
            <a:r>
              <a:rPr lang="en-US" sz="2200" dirty="0" smtClean="0">
                <a:solidFill>
                  <a:srgbClr val="FBEEC9"/>
                </a:solidFill>
              </a:rPr>
              <a:t>'</a:t>
            </a:r>
            <a:r>
              <a:rPr lang="en-US" sz="2200" noProof="1" smtClean="0">
                <a:solidFill>
                  <a:srgbClr val="FBEEC9"/>
                </a:solidFill>
              </a:rPr>
              <a:t>, </a:t>
            </a:r>
            <a:r>
              <a:rPr lang="en-US" sz="2200" noProof="1">
                <a:solidFill>
                  <a:srgbClr val="FBEEC9"/>
                </a:solidFill>
              </a:rPr>
              <a:t/>
            </a:r>
            <a:br>
              <a:rPr lang="en-US" sz="2200" noProof="1">
                <a:solidFill>
                  <a:srgbClr val="FBEEC9"/>
                </a:solidFill>
              </a:rPr>
            </a:br>
            <a:r>
              <a:rPr lang="en-US" sz="2200" noProof="1">
                <a:solidFill>
                  <a:srgbClr val="FBEEC9"/>
                </a:solidFill>
              </a:rPr>
              <a:t>  toString: function() { return this.fname + </a:t>
            </a:r>
            <a:r>
              <a:rPr lang="en-US" sz="2200" dirty="0">
                <a:solidFill>
                  <a:srgbClr val="FBEEC9"/>
                </a:solidFill>
              </a:rPr>
              <a:t>'</a:t>
            </a:r>
            <a:r>
              <a:rPr lang="en-US" sz="2200" noProof="1">
                <a:solidFill>
                  <a:srgbClr val="FBEEC9"/>
                </a:solidFill>
              </a:rPr>
              <a:t> </a:t>
            </a:r>
            <a:r>
              <a:rPr lang="en-US" sz="2200" dirty="0">
                <a:solidFill>
                  <a:srgbClr val="FBEEC9"/>
                </a:solidFill>
              </a:rPr>
              <a:t>'</a:t>
            </a:r>
            <a:r>
              <a:rPr lang="en-US" sz="2200" noProof="1">
                <a:solidFill>
                  <a:srgbClr val="FBEEC9"/>
                </a:solidFill>
              </a:rPr>
              <a:t> + this.lname; }</a:t>
            </a:r>
          </a:p>
          <a:p>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292420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Typically a function has:</a:t>
            </a:r>
          </a:p>
          <a:p>
            <a:pPr lvl="1"/>
            <a:r>
              <a:rPr lang="en-US" dirty="0" smtClean="0">
                <a:solidFill>
                  <a:schemeClr val="accent5">
                    <a:lumMod val="20000"/>
                    <a:lumOff val="80000"/>
                  </a:schemeClr>
                </a:solidFill>
                <a:effectLst>
                  <a:outerShdw blurRad="38100" dist="38100" dir="2700000" algn="tl">
                    <a:srgbClr val="000000"/>
                  </a:outerShdw>
                </a:effectLst>
              </a:rPr>
              <a:t>A </a:t>
            </a:r>
            <a:r>
              <a:rPr lang="en-US" dirty="0" smtClean="0">
                <a:solidFill>
                  <a:schemeClr val="tx2">
                    <a:lumMod val="75000"/>
                  </a:schemeClr>
                </a:solidFill>
                <a:effectLst>
                  <a:outerShdw blurRad="38100" dist="38100" dir="2700000" algn="tl">
                    <a:srgbClr val="000000"/>
                  </a:outerShdw>
                </a:effectLst>
              </a:rPr>
              <a:t>name</a:t>
            </a:r>
            <a:r>
              <a:rPr lang="en-US" dirty="0" smtClean="0">
                <a:solidFill>
                  <a:schemeClr val="accent5">
                    <a:lumMod val="20000"/>
                    <a:lumOff val="80000"/>
                  </a:schemeClr>
                </a:solidFill>
                <a:effectLst>
                  <a:outerShdw blurRad="38100" dist="38100" dir="2700000" algn="tl">
                    <a:srgbClr val="000000"/>
                  </a:outerShdw>
                </a:effectLst>
              </a:rPr>
              <a:t>	</a:t>
            </a:r>
            <a:endParaRPr lang="en-US" dirty="0">
              <a:solidFill>
                <a:schemeClr val="accent5">
                  <a:lumMod val="20000"/>
                  <a:lumOff val="80000"/>
                </a:schemeClr>
              </a:solidFill>
              <a:effectLst>
                <a:outerShdw blurRad="38100" dist="38100" dir="2700000" algn="tl">
                  <a:srgbClr val="000000"/>
                </a:outerShdw>
              </a:effectLst>
            </a:endParaRPr>
          </a:p>
          <a:p>
            <a:pPr lvl="2"/>
            <a:r>
              <a:rPr lang="en-US" dirty="0"/>
              <a:t>It is used to call the </a:t>
            </a:r>
            <a:r>
              <a:rPr lang="en-US" dirty="0">
                <a:solidFill>
                  <a:schemeClr val="tx2">
                    <a:lumMod val="75000"/>
                  </a:schemeClr>
                </a:solidFill>
              </a:rPr>
              <a:t>function</a:t>
            </a:r>
          </a:p>
          <a:p>
            <a:pPr lvl="2"/>
            <a:r>
              <a:rPr lang="en-US" dirty="0" smtClean="0"/>
              <a:t>Describes its purpose</a:t>
            </a:r>
          </a:p>
          <a:p>
            <a:pPr lvl="1"/>
            <a:r>
              <a:rPr lang="en-US" dirty="0" smtClean="0">
                <a:effectLst>
                  <a:outerShdw blurRad="38100" dist="38100" dir="2700000" algn="tl">
                    <a:srgbClr val="000000">
                      <a:alpha val="43137"/>
                    </a:srgbClr>
                  </a:outerShdw>
                </a:effectLst>
              </a:rPr>
              <a:t>A </a:t>
            </a:r>
            <a:r>
              <a:rPr lang="en-US" dirty="0" smtClean="0">
                <a:solidFill>
                  <a:schemeClr val="tx2">
                    <a:lumMod val="75000"/>
                  </a:schemeClr>
                </a:solidFill>
                <a:effectLst>
                  <a:outerShdw blurRad="38100" dist="38100" dir="2700000" algn="tl">
                    <a:srgbClr val="000000">
                      <a:alpha val="43137"/>
                    </a:srgbClr>
                  </a:outerShdw>
                </a:effectLst>
              </a:rPr>
              <a:t>body</a:t>
            </a:r>
          </a:p>
          <a:p>
            <a:pPr marL="914241" lvl="3" indent="-304747">
              <a:buClr>
                <a:srgbClr val="F2B254"/>
              </a:buClr>
              <a:buSzPct val="100000"/>
            </a:pPr>
            <a:r>
              <a:rPr lang="en-US" sz="3000" dirty="0">
                <a:effectLst>
                  <a:outerShdw blurRad="38100" dist="38100" dir="2700000" algn="tl">
                    <a:srgbClr val="000000">
                      <a:alpha val="43137"/>
                    </a:srgbClr>
                  </a:outerShdw>
                </a:effectLst>
              </a:rPr>
              <a:t>It contains the programming code</a:t>
            </a:r>
          </a:p>
          <a:p>
            <a:pPr marL="914241" lvl="3" indent="-304747">
              <a:buClr>
                <a:srgbClr val="F2B254"/>
              </a:buClr>
              <a:buSzPct val="100000"/>
            </a:pPr>
            <a:r>
              <a:rPr lang="en-US" sz="3000" dirty="0">
                <a:effectLst>
                  <a:outerShdw blurRad="38100" dist="38100" dir="2700000" algn="tl">
                    <a:srgbClr val="000000">
                      <a:alpha val="43137"/>
                    </a:srgbClr>
                  </a:outerShdw>
                </a:effectLst>
              </a:rPr>
              <a:t>Surrounded by </a:t>
            </a:r>
            <a:r>
              <a:rPr lang="en-US" sz="3000" b="1" dirty="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3000" dirty="0">
                <a:effectLst>
                  <a:outerShdw blurRad="38100" dist="38100" dir="2700000" algn="tl">
                    <a:srgbClr val="000000">
                      <a:alpha val="43137"/>
                    </a:srgbClr>
                  </a:outerShdw>
                </a:effectLst>
              </a:rPr>
              <a:t> and </a:t>
            </a:r>
            <a:r>
              <a:rPr lang="en-US" sz="3000" b="1" dirty="0"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marL="304747" lvl="1" indent="-304747">
              <a:buClr>
                <a:srgbClr val="F2B254"/>
              </a:buClr>
              <a:buSzPct val="100000"/>
            </a:pPr>
            <a:r>
              <a:rPr lang="en-US" sz="3400" dirty="0" smtClean="0">
                <a:effectLst>
                  <a:outerShdw blurRad="38100" dist="38100" dir="2700000" algn="tl">
                    <a:srgbClr val="000000">
                      <a:alpha val="43137"/>
                    </a:srgbClr>
                  </a:outerShdw>
                </a:effectLst>
                <a:latin typeface="+mj-lt"/>
                <a:cs typeface="Consolas" pitchFamily="49" charset="0"/>
              </a:rPr>
              <a:t>Functions in JavaScript does not have </a:t>
            </a:r>
            <a:r>
              <a:rPr lang="en-US" sz="3400" dirty="0" smtClean="0">
                <a:solidFill>
                  <a:schemeClr val="tx2">
                    <a:lumMod val="75000"/>
                  </a:schemeClr>
                </a:solidFill>
                <a:effectLst>
                  <a:outerShdw blurRad="38100" dist="38100" dir="2700000" algn="tl">
                    <a:srgbClr val="000000">
                      <a:alpha val="43137"/>
                    </a:srgbClr>
                  </a:outerShdw>
                </a:effectLst>
                <a:latin typeface="+mj-lt"/>
                <a:cs typeface="Consolas" pitchFamily="49" charset="0"/>
              </a:rPr>
              <a:t>return</a:t>
            </a:r>
            <a:r>
              <a:rPr lang="en-US" sz="3400" dirty="0" smtClean="0">
                <a:effectLst>
                  <a:outerShdw blurRad="38100" dist="38100" dir="2700000" algn="tl">
                    <a:srgbClr val="000000">
                      <a:alpha val="43137"/>
                    </a:srgbClr>
                  </a:outerShdw>
                </a:effectLst>
                <a:latin typeface="+mj-lt"/>
                <a:cs typeface="Consolas" pitchFamily="49" charset="0"/>
              </a:rPr>
              <a:t> type</a:t>
            </a:r>
          </a:p>
          <a:p>
            <a:pPr marL="0" indent="0">
              <a:buNone/>
            </a:pPr>
            <a:endParaRPr lang="bg-BG" dirty="0"/>
          </a:p>
        </p:txBody>
      </p:sp>
      <p:sp>
        <p:nvSpPr>
          <p:cNvPr id="5" name="Title 4"/>
          <p:cNvSpPr>
            <a:spLocks noGrp="1"/>
          </p:cNvSpPr>
          <p:nvPr>
            <p:ph type="title"/>
          </p:nvPr>
        </p:nvSpPr>
        <p:spPr/>
        <p:txBody>
          <a:bodyPr>
            <a:normAutofit/>
          </a:bodyPr>
          <a:lstStyle/>
          <a:p>
            <a:r>
              <a:rPr lang="en-US" dirty="0"/>
              <a:t>Declaring and Creating </a:t>
            </a:r>
            <a:r>
              <a:rPr lang="en-US" dirty="0" smtClean="0"/>
              <a:t>Functions in JS</a:t>
            </a:r>
            <a:endParaRPr lang="bg-BG" dirty="0"/>
          </a:p>
        </p:txBody>
      </p:sp>
      <p:sp>
        <p:nvSpPr>
          <p:cNvPr id="30" name="Rectangle 5"/>
          <p:cNvSpPr>
            <a:spLocks noChangeArrowheads="1"/>
          </p:cNvSpPr>
          <p:nvPr/>
        </p:nvSpPr>
        <p:spPr bwMode="auto">
          <a:xfrm>
            <a:off x="6246812" y="2133600"/>
            <a:ext cx="4953000" cy="131112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function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printHello() {</a:t>
            </a:r>
          </a:p>
          <a:p>
            <a:pPr eaLnBrk="0" hangingPunct="0">
              <a:lnSpc>
                <a:spcPct val="110000"/>
              </a:lnSpc>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console.log('Hello');</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8" name="Slide Number Placeholder 3"/>
          <p:cNvSpPr>
            <a:spLocks noGrp="1"/>
          </p:cNvSpPr>
          <p:nvPr>
            <p:ph type="sldNum" sz="quarter" idx="4"/>
          </p:nvPr>
        </p:nvSpPr>
        <p:spPr>
          <a:xfrm>
            <a:off x="11580812" y="6477000"/>
            <a:ext cx="428822" cy="256798"/>
          </a:xfrm>
          <a:prstGeom prst="rect">
            <a:avLst/>
          </a:prstGeom>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297328615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70</a:t>
            </a:fld>
            <a:endParaRPr lang="en-US" dirty="0"/>
          </a:p>
        </p:txBody>
      </p:sp>
      <p:sp>
        <p:nvSpPr>
          <p:cNvPr id="3" name="Content Placeholder 2"/>
          <p:cNvSpPr>
            <a:spLocks noGrp="1"/>
          </p:cNvSpPr>
          <p:nvPr>
            <p:ph idx="1"/>
          </p:nvPr>
        </p:nvSpPr>
        <p:spPr/>
        <p:txBody>
          <a:bodyPr/>
          <a:lstStyle/>
          <a:p>
            <a:r>
              <a:rPr lang="en-US" dirty="0"/>
              <a:t>A function for building JSON objects</a:t>
            </a:r>
          </a:p>
          <a:p>
            <a:pPr lvl="1"/>
            <a:r>
              <a:rPr lang="en-US" dirty="0"/>
              <a:t>Just pass first and last name and get </a:t>
            </a:r>
            <a:r>
              <a:rPr lang="en-US" dirty="0" smtClean="0"/>
              <a:t>an </a:t>
            </a:r>
            <a:r>
              <a:rPr lang="en-US" dirty="0"/>
              <a:t>object</a:t>
            </a:r>
          </a:p>
          <a:p>
            <a:pPr lvl="2"/>
            <a:r>
              <a:rPr lang="en-US" dirty="0"/>
              <a:t>Something like a constructor</a:t>
            </a:r>
          </a:p>
          <a:p>
            <a:endParaRPr lang="bg-BG" dirty="0"/>
          </a:p>
        </p:txBody>
      </p:sp>
      <p:sp>
        <p:nvSpPr>
          <p:cNvPr id="4" name="Title 3"/>
          <p:cNvSpPr>
            <a:spLocks noGrp="1"/>
          </p:cNvSpPr>
          <p:nvPr>
            <p:ph type="title"/>
          </p:nvPr>
        </p:nvSpPr>
        <p:spPr/>
        <p:txBody>
          <a:bodyPr/>
          <a:lstStyle/>
          <a:p>
            <a:r>
              <a:rPr lang="en-US"/>
              <a:t>JSON Building Function</a:t>
            </a:r>
            <a:endParaRPr lang="bg-BG"/>
          </a:p>
        </p:txBody>
      </p:sp>
      <p:sp>
        <p:nvSpPr>
          <p:cNvPr id="5" name="Text Placeholder 5"/>
          <p:cNvSpPr txBox="1">
            <a:spLocks/>
          </p:cNvSpPr>
          <p:nvPr/>
        </p:nvSpPr>
        <p:spPr>
          <a:xfrm>
            <a:off x="684212" y="3217762"/>
            <a:ext cx="10743927" cy="32162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function BuildPerson(fname, lname) {</a:t>
            </a:r>
          </a:p>
          <a:p>
            <a:r>
              <a:rPr lang="en-US" sz="2200" noProof="1" smtClean="0">
                <a:solidFill>
                  <a:srgbClr val="FBEEC9"/>
                </a:solidFill>
              </a:rPr>
              <a:t>  return {</a:t>
            </a:r>
          </a:p>
          <a:p>
            <a:r>
              <a:rPr lang="en-US" sz="2200" noProof="1" smtClean="0">
                <a:solidFill>
                  <a:srgbClr val="FBEEC9"/>
                </a:solidFill>
              </a:rPr>
              <a:t>    fname: fname, </a:t>
            </a:r>
          </a:p>
          <a:p>
            <a:r>
              <a:rPr lang="en-US" sz="2200" noProof="1" smtClean="0">
                <a:solidFill>
                  <a:srgbClr val="FBEEC9"/>
                </a:solidFill>
              </a:rPr>
              <a:t>    lname: lname,</a:t>
            </a:r>
          </a:p>
          <a:p>
            <a:r>
              <a:rPr lang="en-US" sz="2200" noProof="1" smtClean="0">
                <a:solidFill>
                  <a:srgbClr val="FBEEC9"/>
                </a:solidFill>
              </a:rPr>
              <a:t>    toString: function ()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  }</a:t>
            </a:r>
          </a:p>
          <a:p>
            <a:r>
              <a:rPr lang="en-US" sz="2200" noProof="1" smtClean="0">
                <a:solidFill>
                  <a:srgbClr val="FBEEC9"/>
                </a:solidFill>
              </a:rPr>
              <a:t>}</a:t>
            </a:r>
          </a:p>
          <a:p>
            <a:pPr>
              <a:spcBef>
                <a:spcPts val="600"/>
              </a:spcBef>
            </a:pPr>
            <a:r>
              <a:rPr lang="en-US" sz="2200" noProof="1" smtClean="0">
                <a:solidFill>
                  <a:srgbClr val="FBEEC9"/>
                </a:solidFill>
              </a:rPr>
              <a:t>var minkov = BuildPerson(</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a:t>
            </a:r>
            <a:r>
              <a:rPr lang="en-US" sz="2200" dirty="0">
                <a:solidFill>
                  <a:srgbClr val="FBEEC9"/>
                </a:solidFill>
              </a:rPr>
              <a:t> </a:t>
            </a:r>
            <a:r>
              <a:rPr lang="en-US" sz="2200" dirty="0" smtClean="0">
                <a:solidFill>
                  <a:srgbClr val="FBEEC9"/>
                </a:solidFill>
              </a:rPr>
              <a:t>'</a:t>
            </a:r>
            <a:r>
              <a:rPr lang="en-US" sz="2200" noProof="1" smtClean="0">
                <a:solidFill>
                  <a:srgbClr val="FBEEC9"/>
                </a:solidFill>
              </a:rPr>
              <a:t>Dichov</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var georgiev = BuildPerson(</a:t>
            </a:r>
            <a:r>
              <a:rPr lang="en-US" sz="2200" dirty="0" smtClean="0">
                <a:solidFill>
                  <a:srgbClr val="FBEEC9"/>
                </a:solidFill>
              </a:rPr>
              <a:t>'</a:t>
            </a:r>
            <a:r>
              <a:rPr lang="en-US" sz="2200" noProof="1" smtClean="0">
                <a:solidFill>
                  <a:srgbClr val="FBEEC9"/>
                </a:solidFill>
              </a:rPr>
              <a:t>Georgi</a:t>
            </a:r>
            <a:r>
              <a:rPr lang="en-US" sz="2200" dirty="0" smtClean="0">
                <a:solidFill>
                  <a:srgbClr val="FBEEC9"/>
                </a:solidFill>
              </a:rPr>
              <a:t>'</a:t>
            </a:r>
            <a:r>
              <a:rPr lang="en-US" sz="2200" noProof="1" smtClean="0">
                <a:solidFill>
                  <a:srgbClr val="FBEEC9"/>
                </a:solidFill>
              </a:rPr>
              <a:t>,</a:t>
            </a:r>
            <a:r>
              <a:rPr lang="en-US" sz="2200" dirty="0">
                <a:solidFill>
                  <a:srgbClr val="FBEEC9"/>
                </a:solidFill>
              </a:rPr>
              <a:t> </a:t>
            </a:r>
            <a:r>
              <a:rPr lang="en-US" sz="2200" dirty="0" smtClean="0">
                <a:solidFill>
                  <a:srgbClr val="FBEEC9"/>
                </a:solidFill>
              </a:rPr>
              <a:t>'</a:t>
            </a:r>
            <a:r>
              <a:rPr lang="en-US" sz="2200" noProof="1" smtClean="0">
                <a:solidFill>
                  <a:srgbClr val="FBEEC9"/>
                </a:solidFill>
              </a:rPr>
              <a:t>Georgiev</a:t>
            </a:r>
            <a:r>
              <a:rPr lang="en-US" sz="2200" dirty="0">
                <a:solidFill>
                  <a:srgbClr val="FBEEC9"/>
                </a:solidFill>
              </a:rPr>
              <a:t>'</a:t>
            </a:r>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311213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724400"/>
            <a:ext cx="8938472" cy="820600"/>
          </a:xfrm>
        </p:spPr>
        <p:txBody>
          <a:bodyPr/>
          <a:lstStyle/>
          <a:p>
            <a:r>
              <a:rPr lang="en-US" smtClean="0"/>
              <a:t>JSON Objects</a:t>
            </a:r>
            <a:endParaRPr lang="bg-BG"/>
          </a:p>
        </p:txBody>
      </p:sp>
      <p:sp>
        <p:nvSpPr>
          <p:cNvPr id="6" name="Text Placeholder 5"/>
          <p:cNvSpPr>
            <a:spLocks noGrp="1"/>
          </p:cNvSpPr>
          <p:nvPr>
            <p:ph type="body" idx="1"/>
          </p:nvPr>
        </p:nvSpPr>
        <p:spPr>
          <a:xfrm>
            <a:off x="1446212" y="5526368"/>
            <a:ext cx="8938472" cy="688256"/>
          </a:xfrm>
        </p:spPr>
        <p:txBody>
          <a:bodyPr/>
          <a:lstStyle/>
          <a:p>
            <a:r>
              <a:rPr lang="en-US" smtClean="0"/>
              <a:t>Live Demo</a:t>
            </a:r>
            <a:endParaRPr lang="bg-BG"/>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63" t="-2455" r="-6463" b="-2455"/>
          <a:stretch/>
        </p:blipFill>
        <p:spPr bwMode="auto">
          <a:xfrm>
            <a:off x="4070056" y="1371600"/>
            <a:ext cx="3591512" cy="2951544"/>
          </a:xfrm>
          <a:prstGeom prst="roundRect">
            <a:avLst>
              <a:gd name="adj" fmla="val 1717"/>
            </a:avLst>
          </a:prstGeom>
          <a:solidFill>
            <a:schemeClr val="tx1"/>
          </a:solidFill>
          <a:ln>
            <a:noFill/>
          </a:ln>
          <a:effectLst/>
          <a:extLst/>
        </p:spPr>
      </p:pic>
    </p:spTree>
    <p:extLst>
      <p:ext uri="{BB962C8B-B14F-4D97-AF65-F5344CB8AC3E}">
        <p14:creationId xmlns:p14="http://schemas.microsoft.com/office/powerpoint/2010/main" val="1061138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US" dirty="0" smtClean="0"/>
              <a:t>Declaring and calling functions</a:t>
            </a:r>
          </a:p>
          <a:p>
            <a:pPr marL="819096" lvl="1" indent="-514350"/>
            <a:r>
              <a:rPr lang="en-US" dirty="0" smtClean="0"/>
              <a:t>Functions with and without </a:t>
            </a:r>
            <a:r>
              <a:rPr lang="en-US" dirty="0" smtClean="0">
                <a:solidFill>
                  <a:schemeClr val="tx2">
                    <a:lumMod val="75000"/>
                  </a:schemeClr>
                </a:solidFill>
              </a:rPr>
              <a:t>parameters</a:t>
            </a:r>
          </a:p>
          <a:p>
            <a:pPr marL="819096" lvl="1" indent="-514350"/>
            <a:r>
              <a:rPr lang="en-US" dirty="0" smtClean="0"/>
              <a:t>Function </a:t>
            </a:r>
            <a:r>
              <a:rPr lang="en-US" dirty="0" smtClean="0">
                <a:solidFill>
                  <a:schemeClr val="tx2">
                    <a:lumMod val="75000"/>
                  </a:schemeClr>
                </a:solidFill>
              </a:rPr>
              <a:t>scope</a:t>
            </a:r>
            <a:r>
              <a:rPr lang="en-US" dirty="0" smtClean="0"/>
              <a:t> </a:t>
            </a:r>
          </a:p>
          <a:p>
            <a:pPr marL="819096" lvl="1" indent="-514350"/>
            <a:r>
              <a:rPr lang="en-US" dirty="0" smtClean="0"/>
              <a:t>Function </a:t>
            </a:r>
            <a:r>
              <a:rPr lang="en-US" dirty="0" smtClean="0">
                <a:solidFill>
                  <a:schemeClr val="tx2">
                    <a:lumMod val="75000"/>
                  </a:schemeClr>
                </a:solidFill>
              </a:rPr>
              <a:t>overloading</a:t>
            </a:r>
            <a:r>
              <a:rPr lang="en-US" dirty="0" smtClean="0"/>
              <a:t> in JS (fake</a:t>
            </a:r>
            <a:r>
              <a:rPr lang="en-US" dirty="0"/>
              <a:t>) </a:t>
            </a:r>
            <a:endParaRPr lang="en-US" dirty="0" smtClean="0">
              <a:solidFill>
                <a:schemeClr val="tx2">
                  <a:lumMod val="75000"/>
                </a:schemeClr>
              </a:solidFill>
            </a:endParaRPr>
          </a:p>
          <a:p>
            <a:pPr marL="514350" indent="-514350">
              <a:buFont typeface="+mj-lt"/>
              <a:buAutoNum type="arabicPeriod"/>
            </a:pPr>
            <a:r>
              <a:rPr lang="en-US" dirty="0" smtClean="0"/>
              <a:t>Creating object </a:t>
            </a:r>
            <a:r>
              <a:rPr lang="en-US" dirty="0" smtClean="0">
                <a:solidFill>
                  <a:schemeClr val="tx2">
                    <a:lumMod val="75000"/>
                  </a:schemeClr>
                </a:solidFill>
              </a:rPr>
              <a:t>types</a:t>
            </a:r>
            <a:r>
              <a:rPr lang="en-US" dirty="0" smtClean="0"/>
              <a:t> and using </a:t>
            </a:r>
            <a:br>
              <a:rPr lang="en-US" dirty="0" smtClean="0"/>
            </a:br>
            <a:r>
              <a:rPr lang="en-US" dirty="0" smtClean="0"/>
              <a:t>objects (</a:t>
            </a:r>
            <a:r>
              <a:rPr lang="en-US" dirty="0" smtClean="0">
                <a:solidFill>
                  <a:schemeClr val="tx2">
                    <a:lumMod val="75000"/>
                  </a:schemeClr>
                </a:solidFill>
              </a:rPr>
              <a:t>instances</a:t>
            </a:r>
            <a:r>
              <a:rPr lang="en-US" dirty="0" smtClean="0"/>
              <a:t>)</a:t>
            </a:r>
          </a:p>
          <a:p>
            <a:pPr marL="819096" lvl="1" indent="-514350"/>
            <a:r>
              <a:rPr lang="en-US" dirty="0" smtClean="0"/>
              <a:t>Object properties</a:t>
            </a:r>
          </a:p>
          <a:p>
            <a:pPr marL="514350" indent="-514350">
              <a:buFont typeface="+mj-lt"/>
              <a:buAutoNum type="arabicPeriod"/>
            </a:pPr>
            <a:r>
              <a:rPr lang="en-US" dirty="0" smtClean="0"/>
              <a:t>Primitive and </a:t>
            </a:r>
            <a:r>
              <a:rPr lang="en-US" dirty="0"/>
              <a:t>r</a:t>
            </a:r>
            <a:r>
              <a:rPr lang="en-US" dirty="0" smtClean="0"/>
              <a:t>eference types</a:t>
            </a:r>
          </a:p>
          <a:p>
            <a:pPr marL="514350" indent="-514350">
              <a:buFont typeface="+mj-lt"/>
              <a:buAutoNum type="arabicPeriod"/>
            </a:pPr>
            <a:r>
              <a:rPr lang="en-US" dirty="0" smtClean="0"/>
              <a:t>JSON objects</a:t>
            </a:r>
            <a:endParaRPr lang="bg-BG" dirty="0"/>
          </a:p>
        </p:txBody>
      </p:sp>
      <p:sp>
        <p:nvSpPr>
          <p:cNvPr id="4" name="Title 3"/>
          <p:cNvSpPr>
            <a:spLocks noGrp="1"/>
          </p:cNvSpPr>
          <p:nvPr>
            <p:ph type="title"/>
          </p:nvPr>
        </p:nvSpPr>
        <p:spPr/>
        <p:txBody>
          <a:bodyPr/>
          <a:lstStyle/>
          <a:p>
            <a:r>
              <a:rPr lang="en-US" smtClean="0"/>
              <a:t>Summary</a:t>
            </a:r>
            <a:endParaRPr lang="bg-BG"/>
          </a:p>
        </p:txBody>
      </p:sp>
      <p:pic>
        <p:nvPicPr>
          <p:cNvPr id="11" name="Picture 4" descr="D:\_WORK PROJECTS\Nakov\Presentation Slides Design\Question Summary Slide\Store\minions summary 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412" y="1347640"/>
            <a:ext cx="3224360" cy="3224360"/>
          </a:xfrm>
          <a:prstGeom prst="rect">
            <a:avLst/>
          </a:prstGeom>
          <a:noFill/>
        </p:spPr>
      </p:pic>
      <p:grpSp>
        <p:nvGrpSpPr>
          <p:cNvPr id="12" name="Group 11"/>
          <p:cNvGrpSpPr/>
          <p:nvPr/>
        </p:nvGrpSpPr>
        <p:grpSpPr>
          <a:xfrm>
            <a:off x="8398975" y="4696475"/>
            <a:ext cx="3081986" cy="1628125"/>
            <a:chOff x="998778" y="2709000"/>
            <a:chExt cx="7687634" cy="3510730"/>
          </a:xfrm>
        </p:grpSpPr>
        <p:pic>
          <p:nvPicPr>
            <p:cNvPr id="13" name="Picture 4"/>
            <p:cNvPicPr>
              <a:picLocks noChangeAspect="1" noChangeArrowheads="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4" name="TextBox 13"/>
            <p:cNvSpPr txBox="1"/>
            <p:nvPr/>
          </p:nvSpPr>
          <p:spPr>
            <a:xfrm rot="21361232">
              <a:off x="1603866" y="3732944"/>
              <a:ext cx="6576452" cy="1327851"/>
            </a:xfrm>
            <a:prstGeom prst="rect">
              <a:avLst/>
            </a:prstGeom>
            <a:noFill/>
          </p:spPr>
          <p:txBody>
            <a:bodyPr wrap="none" rtlCol="0">
              <a:prstTxWarp prst="textCascadeUp">
                <a:avLst/>
              </a:prstTxWarp>
              <a:spAutoFit/>
            </a:bodyPr>
            <a:lstStyle/>
            <a:p>
              <a:r>
                <a:rPr lang="en-US" sz="10700" b="1" dirty="0" smtClean="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rPr>
                <a:t>JS Basics</a:t>
              </a:r>
              <a:endParaRPr lang="en-US" sz="10700" b="1" dirty="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endParaRPr>
            </a:p>
          </p:txBody>
        </p:sp>
      </p:grpSp>
    </p:spTree>
    <p:extLst>
      <p:ext uri="{BB962C8B-B14F-4D97-AF65-F5344CB8AC3E}">
        <p14:creationId xmlns:p14="http://schemas.microsoft.com/office/powerpoint/2010/main" val="305842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22559" y="6494448"/>
            <a:ext cx="10482604" cy="363552"/>
          </a:xfrm>
        </p:spPr>
        <p:txBody>
          <a:bodyPr/>
          <a:lstStyle/>
          <a:p>
            <a:r>
              <a:rPr lang="en-US" dirty="0">
                <a:hlinkClick r:id="rId2"/>
              </a:rPr>
              <a:t>https://softuni.bg/courses/javascript-basics</a:t>
            </a:r>
            <a:endParaRPr lang="bg-BG" dirty="0"/>
          </a:p>
        </p:txBody>
      </p:sp>
      <p:sp>
        <p:nvSpPr>
          <p:cNvPr id="5" name="Title 4"/>
          <p:cNvSpPr>
            <a:spLocks noGrp="1"/>
          </p:cNvSpPr>
          <p:nvPr>
            <p:ph type="title"/>
          </p:nvPr>
        </p:nvSpPr>
        <p:spPr/>
        <p:txBody>
          <a:bodyPr/>
          <a:lstStyle/>
          <a:p>
            <a:r>
              <a:rPr lang="en-US" dirty="0"/>
              <a:t>Functions and Objects</a:t>
            </a:r>
          </a:p>
        </p:txBody>
      </p:sp>
    </p:spTree>
    <p:extLst>
      <p:ext uri="{BB962C8B-B14F-4D97-AF65-F5344CB8AC3E}">
        <p14:creationId xmlns:p14="http://schemas.microsoft.com/office/powerpoint/2010/main" val="1086506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74</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JavaScript Basics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156698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360893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p:txBody>
          <a:bodyPr/>
          <a:lstStyle/>
          <a:p>
            <a:r>
              <a:rPr lang="en-US" dirty="0"/>
              <a:t>Ways </a:t>
            </a:r>
            <a:r>
              <a:rPr lang="en-US" dirty="0" smtClean="0"/>
              <a:t>to Define </a:t>
            </a:r>
            <a:r>
              <a:rPr lang="en-US" dirty="0"/>
              <a:t>a </a:t>
            </a:r>
            <a:r>
              <a:rPr lang="en-US" dirty="0" smtClean="0"/>
              <a:t>Function in JS</a:t>
            </a:r>
            <a:endParaRPr lang="bg-BG" dirty="0"/>
          </a:p>
        </p:txBody>
      </p:sp>
      <p:sp>
        <p:nvSpPr>
          <p:cNvPr id="41" name="Content Placeholder 40"/>
          <p:cNvSpPr>
            <a:spLocks noGrp="1"/>
          </p:cNvSpPr>
          <p:nvPr>
            <p:ph idx="1"/>
          </p:nvPr>
        </p:nvSpPr>
        <p:spPr/>
        <p:txBody>
          <a:bodyPr/>
          <a:lstStyle/>
          <a:p>
            <a:r>
              <a:rPr lang="en-US" dirty="0"/>
              <a:t>Functions can be defined in </a:t>
            </a:r>
            <a:r>
              <a:rPr lang="en-US" dirty="0" smtClean="0"/>
              <a:t>several ways</a:t>
            </a:r>
            <a:r>
              <a:rPr lang="en-US" dirty="0"/>
              <a:t>:</a:t>
            </a:r>
          </a:p>
          <a:p>
            <a:pPr lvl="1"/>
            <a:r>
              <a:rPr lang="en-US" dirty="0" smtClean="0"/>
              <a:t>By </a:t>
            </a:r>
            <a:r>
              <a:rPr lang="en-US" dirty="0"/>
              <a:t>function </a:t>
            </a:r>
            <a:r>
              <a:rPr lang="en-US" dirty="0" smtClean="0">
                <a:solidFill>
                  <a:schemeClr val="tx2">
                    <a:lumMod val="75000"/>
                  </a:schemeClr>
                </a:solidFill>
              </a:rPr>
              <a:t>declaration</a:t>
            </a:r>
          </a:p>
          <a:p>
            <a:pPr lvl="1"/>
            <a:endParaRPr lang="en-US" dirty="0">
              <a:solidFill>
                <a:schemeClr val="tx2">
                  <a:lumMod val="75000"/>
                </a:schemeClr>
              </a:solidFill>
            </a:endParaRPr>
          </a:p>
          <a:p>
            <a:pPr lvl="1"/>
            <a:r>
              <a:rPr lang="en-US" dirty="0"/>
              <a:t>By function </a:t>
            </a:r>
            <a:r>
              <a:rPr lang="en-US" dirty="0" smtClean="0">
                <a:solidFill>
                  <a:schemeClr val="tx2">
                    <a:lumMod val="75000"/>
                  </a:schemeClr>
                </a:solidFill>
              </a:rPr>
              <a:t>expression</a:t>
            </a:r>
          </a:p>
          <a:p>
            <a:pPr lvl="1"/>
            <a:endParaRPr lang="en-US" dirty="0" smtClean="0">
              <a:solidFill>
                <a:schemeClr val="tx2">
                  <a:lumMod val="75000"/>
                </a:schemeClr>
              </a:solidFill>
            </a:endParaRPr>
          </a:p>
          <a:p>
            <a:pPr lvl="1"/>
            <a:endParaRPr lang="en-US" dirty="0">
              <a:solidFill>
                <a:schemeClr val="tx2">
                  <a:lumMod val="75000"/>
                </a:schemeClr>
              </a:solidFill>
            </a:endParaRPr>
          </a:p>
          <a:p>
            <a:pPr lvl="1">
              <a:spcBef>
                <a:spcPts val="0"/>
              </a:spcBef>
            </a:pPr>
            <a:r>
              <a:rPr lang="en-US" dirty="0"/>
              <a:t>Using the </a:t>
            </a:r>
            <a:r>
              <a:rPr lang="en-US" dirty="0">
                <a:solidFill>
                  <a:schemeClr val="tx2">
                    <a:lumMod val="75000"/>
                  </a:schemeClr>
                </a:solidFill>
              </a:rPr>
              <a:t>constructor</a:t>
            </a:r>
            <a:r>
              <a:rPr lang="en-US" dirty="0"/>
              <a:t> of the </a:t>
            </a:r>
            <a:r>
              <a:rPr lang="en-US" b="1" dirty="0">
                <a:solidFill>
                  <a:schemeClr val="tx2">
                    <a:lumMod val="75000"/>
                  </a:schemeClr>
                </a:solidFill>
                <a:latin typeface="Consolas" panose="020B0609020204030204" pitchFamily="49" charset="0"/>
                <a:cs typeface="Consolas" panose="020B0609020204030204" pitchFamily="49" charset="0"/>
              </a:rPr>
              <a:t>Function</a:t>
            </a:r>
            <a:r>
              <a:rPr lang="en-US" dirty="0"/>
              <a:t> </a:t>
            </a:r>
            <a:r>
              <a:rPr lang="en-US" dirty="0" smtClean="0"/>
              <a:t>object</a:t>
            </a:r>
            <a:endParaRPr lang="en-US" dirty="0">
              <a:solidFill>
                <a:schemeClr val="tx2">
                  <a:lumMod val="75000"/>
                </a:schemeClr>
              </a:solidFill>
            </a:endParaRPr>
          </a:p>
        </p:txBody>
      </p:sp>
      <p:sp>
        <p:nvSpPr>
          <p:cNvPr id="45" name="Rectangle 4"/>
          <p:cNvSpPr>
            <a:spLocks noChangeArrowheads="1"/>
          </p:cNvSpPr>
          <p:nvPr/>
        </p:nvSpPr>
        <p:spPr bwMode="auto">
          <a:xfrm>
            <a:off x="882791" y="5844121"/>
            <a:ext cx="9929723" cy="4839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var printHello = new Function('console.log(</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Hello</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Rectangle 4"/>
          <p:cNvSpPr>
            <a:spLocks noChangeArrowheads="1"/>
          </p:cNvSpPr>
          <p:nvPr/>
        </p:nvSpPr>
        <p:spPr bwMode="auto">
          <a:xfrm>
            <a:off x="912812" y="2541896"/>
            <a:ext cx="9942512" cy="4839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printHello() { console.log('Hello')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7" name="Rectangle 4"/>
          <p:cNvSpPr>
            <a:spLocks noChangeArrowheads="1"/>
          </p:cNvSpPr>
          <p:nvPr/>
        </p:nvSpPr>
        <p:spPr bwMode="auto">
          <a:xfrm>
            <a:off x="906417" y="3934656"/>
            <a:ext cx="9942512" cy="976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var printHello = function() { console.log('Hello') };</a:t>
            </a:r>
          </a:p>
          <a:p>
            <a:pPr eaLnBrk="0" hangingPunct="0">
              <a:spcBef>
                <a:spcPts val="120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printHello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function printFunc()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('Hello</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7632939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Functions</a:t>
            </a:r>
            <a:endParaRPr lang="bg-BG" dirty="0"/>
          </a:p>
        </p:txBody>
      </p:sp>
      <p:sp>
        <p:nvSpPr>
          <p:cNvPr id="3" name="Content Placeholder 2"/>
          <p:cNvSpPr>
            <a:spLocks noGrp="1"/>
          </p:cNvSpPr>
          <p:nvPr>
            <p:ph idx="1"/>
          </p:nvPr>
        </p:nvSpPr>
        <p:spPr>
          <a:xfrm>
            <a:off x="150812" y="990600"/>
            <a:ext cx="11804822" cy="5715000"/>
          </a:xfrm>
        </p:spPr>
        <p:txBody>
          <a:bodyPr/>
          <a:lstStyle/>
          <a:p>
            <a:r>
              <a:rPr lang="en-US" dirty="0"/>
              <a:t>To call a function, simply use:</a:t>
            </a:r>
          </a:p>
          <a:p>
            <a:pPr marL="804863" lvl="1" indent="-447675">
              <a:buFont typeface="+mj-lt"/>
              <a:buAutoNum type="arabicPeriod"/>
            </a:pPr>
            <a:r>
              <a:rPr lang="en-US" dirty="0"/>
              <a:t>The function’s </a:t>
            </a:r>
            <a:r>
              <a:rPr lang="en-US" dirty="0">
                <a:solidFill>
                  <a:schemeClr val="tx2">
                    <a:lumMod val="75000"/>
                  </a:schemeClr>
                </a:solidFill>
              </a:rPr>
              <a:t>name</a:t>
            </a:r>
          </a:p>
          <a:p>
            <a:pPr marL="804863" lvl="1" indent="-447675">
              <a:buFont typeface="+mj-lt"/>
              <a:buAutoNum type="arabicPeriod"/>
            </a:pPr>
            <a:r>
              <a:rPr lang="en-US" dirty="0" smtClean="0"/>
              <a:t>Parentheses: </a:t>
            </a:r>
            <a:r>
              <a:rPr lang="en-US" b="1" dirty="0" smtClean="0">
                <a:solidFill>
                  <a:schemeClr val="tx2">
                    <a:lumMod val="75000"/>
                  </a:schemeClr>
                </a:solidFill>
              </a:rPr>
              <a:t>( )</a:t>
            </a:r>
            <a:endParaRPr lang="en-US" b="1" dirty="0">
              <a:solidFill>
                <a:schemeClr val="tx2">
                  <a:lumMod val="75000"/>
                </a:schemeClr>
              </a:solidFill>
            </a:endParaRPr>
          </a:p>
          <a:p>
            <a:pPr marL="804863" lvl="1" indent="-447675">
              <a:buFont typeface="+mj-lt"/>
              <a:buAutoNum type="arabicPeriod"/>
            </a:pPr>
            <a:r>
              <a:rPr lang="en-US" dirty="0"/>
              <a:t>A </a:t>
            </a:r>
            <a:r>
              <a:rPr lang="en-US" dirty="0" smtClean="0"/>
              <a:t>semicolon: </a:t>
            </a:r>
            <a:r>
              <a:rPr lang="en-US" b="1" dirty="0" smtClean="0">
                <a:solidFill>
                  <a:schemeClr val="tx2">
                    <a:lumMod val="75000"/>
                  </a:schemeClr>
                </a:solidFill>
                <a:latin typeface="Consolas" pitchFamily="49" charset="0"/>
                <a:cs typeface="Consolas" pitchFamily="49" charset="0"/>
              </a:rPr>
              <a:t>;</a:t>
            </a:r>
            <a:endParaRPr lang="en-US" b="1" dirty="0" smtClean="0"/>
          </a:p>
          <a:p>
            <a:pPr marL="357188" lvl="1" indent="0">
              <a:buNone/>
            </a:pPr>
            <a:endParaRPr lang="en-US" dirty="0"/>
          </a:p>
          <a:p>
            <a:pPr marL="355600" indent="-303213">
              <a:spcBef>
                <a:spcPts val="1200"/>
              </a:spcBef>
            </a:pPr>
            <a:r>
              <a:rPr lang="en-US" dirty="0"/>
              <a:t>This will execute the code in the function’s </a:t>
            </a:r>
            <a:r>
              <a:rPr lang="en-US" dirty="0" smtClean="0"/>
              <a:t>body</a:t>
            </a:r>
          </a:p>
          <a:p>
            <a:pPr marL="627063" lvl="1" indent="-269875"/>
            <a:r>
              <a:rPr lang="en-US" dirty="0" smtClean="0"/>
              <a:t>Will </a:t>
            </a:r>
            <a:r>
              <a:rPr lang="en-US" dirty="0"/>
              <a:t>result in printing the following</a:t>
            </a:r>
            <a:r>
              <a:rPr lang="en-US" dirty="0" smtClean="0"/>
              <a:t>:</a:t>
            </a:r>
          </a:p>
          <a:p>
            <a:pPr marL="52442" indent="0">
              <a:buNone/>
            </a:pPr>
            <a:endParaRPr lang="en-US" dirty="0"/>
          </a:p>
          <a:p>
            <a:pPr marL="357188" lvl="1" indent="0">
              <a:buNone/>
            </a:pPr>
            <a:endParaRPr lang="en-US" dirty="0"/>
          </a:p>
          <a:p>
            <a:pPr marL="0" indent="0">
              <a:buNone/>
            </a:pPr>
            <a:endParaRPr lang="bg-BG" dirty="0"/>
          </a:p>
        </p:txBody>
      </p:sp>
      <p:sp>
        <p:nvSpPr>
          <p:cNvPr id="7" name="Rectangle 4"/>
          <p:cNvSpPr>
            <a:spLocks noChangeArrowheads="1"/>
          </p:cNvSpPr>
          <p:nvPr/>
        </p:nvSpPr>
        <p:spPr bwMode="auto">
          <a:xfrm>
            <a:off x="760412" y="3752462"/>
            <a:ext cx="10668002" cy="5147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printHello();</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4"/>
          <p:cNvSpPr>
            <a:spLocks noChangeArrowheads="1"/>
          </p:cNvSpPr>
          <p:nvPr/>
        </p:nvSpPr>
        <p:spPr bwMode="auto">
          <a:xfrm>
            <a:off x="760412" y="5886062"/>
            <a:ext cx="10668002" cy="5147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Hello</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9" name="Picture 2" descr="http://static.fjcdn.com/pictures/Hello_2ab23c_27059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812" y="1278604"/>
            <a:ext cx="2326570" cy="190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57203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3460</Words>
  <Application>Microsoft Office PowerPoint</Application>
  <PresentationFormat>Custom</PresentationFormat>
  <Paragraphs>706</Paragraphs>
  <Slides>75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Consolas</vt:lpstr>
      <vt:lpstr>Monotype Sorts</vt:lpstr>
      <vt:lpstr>Wingdings</vt:lpstr>
      <vt:lpstr>Wingdings 2</vt:lpstr>
      <vt:lpstr>SoftUni 16x9</vt:lpstr>
      <vt:lpstr>PowerPoint Presentation</vt:lpstr>
      <vt:lpstr>Table of Contents</vt:lpstr>
      <vt:lpstr>Warning: Not for Absolute Beginners</vt:lpstr>
      <vt:lpstr>What is a Function?</vt:lpstr>
      <vt:lpstr>Why to Use Functions?</vt:lpstr>
      <vt:lpstr>Declaring and Calling Functions</vt:lpstr>
      <vt:lpstr>Declaring and Creating Functions in JS</vt:lpstr>
      <vt:lpstr>Ways to Define a Function in JS</vt:lpstr>
      <vt:lpstr>Calling Functions</vt:lpstr>
      <vt:lpstr>Calling Functions (2)</vt:lpstr>
      <vt:lpstr>Declearing and Calling Functions</vt:lpstr>
      <vt:lpstr>Functions with Parameters</vt:lpstr>
      <vt:lpstr>Function Parameters</vt:lpstr>
      <vt:lpstr>Defining and Using Function Parameters</vt:lpstr>
      <vt:lpstr>Calling Functions with Parameters</vt:lpstr>
      <vt:lpstr>Function Parameters</vt:lpstr>
      <vt:lpstr>Printing a Triangle – Example</vt:lpstr>
      <vt:lpstr>Printing a Triangle – Source Code</vt:lpstr>
      <vt:lpstr>Printing a Triangle</vt:lpstr>
      <vt:lpstr>The arguments Object</vt:lpstr>
      <vt:lpstr>Arguments Object</vt:lpstr>
      <vt:lpstr>The arguments Object</vt:lpstr>
      <vt:lpstr>Returning Values</vt:lpstr>
      <vt:lpstr>Defining Functions That Return a Value</vt:lpstr>
      <vt:lpstr>The return Statement</vt:lpstr>
      <vt:lpstr>Return a Value from a Function</vt:lpstr>
      <vt:lpstr>Average Students Age – Example</vt:lpstr>
      <vt:lpstr>Average Students Age</vt:lpstr>
      <vt:lpstr>Function Scope</vt:lpstr>
      <vt:lpstr>Function Scope</vt:lpstr>
      <vt:lpstr>Local Scope</vt:lpstr>
      <vt:lpstr>Global Scope</vt:lpstr>
      <vt:lpstr>Hiding Variables through IIFE </vt:lpstr>
      <vt:lpstr>Functions in JS can be Nested</vt:lpstr>
      <vt:lpstr>Nested Functions</vt:lpstr>
      <vt:lpstr>Using "this" Keyword</vt:lpstr>
      <vt:lpstr>Using "this" Keyword</vt:lpstr>
      <vt:lpstr>Function Overloading</vt:lpstr>
      <vt:lpstr>Function Overloading</vt:lpstr>
      <vt:lpstr>Different Number of Parameters</vt:lpstr>
      <vt:lpstr>Different Types of Parameters</vt:lpstr>
      <vt:lpstr>Default Parameters</vt:lpstr>
      <vt:lpstr>Function Overloading</vt:lpstr>
      <vt:lpstr>PowerPoint Presentation</vt:lpstr>
      <vt:lpstr>Object Types and Objects</vt:lpstr>
      <vt:lpstr>What are Objects?</vt:lpstr>
      <vt:lpstr>What are Objects? (2)</vt:lpstr>
      <vt:lpstr>Objects Represent</vt:lpstr>
      <vt:lpstr>What is an Object Type (Class)?</vt:lpstr>
      <vt:lpstr>Object Types</vt:lpstr>
      <vt:lpstr>Objects</vt:lpstr>
      <vt:lpstr>Obejcts – Example</vt:lpstr>
      <vt:lpstr>JavaScript Objects Overview</vt:lpstr>
      <vt:lpstr>Objects Overview</vt:lpstr>
      <vt:lpstr>Objects in JS – Example</vt:lpstr>
      <vt:lpstr>Objects and Properties</vt:lpstr>
      <vt:lpstr>Object and Primitive Types</vt:lpstr>
      <vt:lpstr>Reference and Primitive Types</vt:lpstr>
      <vt:lpstr>Reference and Primitive Types (2)</vt:lpstr>
      <vt:lpstr>Primitive Types</vt:lpstr>
      <vt:lpstr>Primitive Types – Example</vt:lpstr>
      <vt:lpstr>Primitive and Reference Types in JS</vt:lpstr>
      <vt:lpstr>Object Type</vt:lpstr>
      <vt:lpstr>Object Cloning</vt:lpstr>
      <vt:lpstr>Object Types</vt:lpstr>
      <vt:lpstr>JSON Objects</vt:lpstr>
      <vt:lpstr>JSON Objects</vt:lpstr>
      <vt:lpstr>JS Object ↔ JSON String</vt:lpstr>
      <vt:lpstr>Building a JSON Object</vt:lpstr>
      <vt:lpstr>JSON Building Function</vt:lpstr>
      <vt:lpstr>JSON Objects</vt:lpstr>
      <vt:lpstr>Summary</vt:lpstr>
      <vt:lpstr>Functions and Objects</vt:lpstr>
      <vt:lpstr>License</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Loops</dc:title>
  <dc:subject>Software Development Course</dc:subject>
  <dc:creator/>
  <cp:keywords>JavaScript, JS, SoftUni, Software University, programming, software development, software engineering, course</cp:keywords>
  <dc:description>Software University Foundation - http://softuni.org</dc:description>
  <cp:lastModifiedBy/>
  <cp:revision>1</cp:revision>
  <dcterms:created xsi:type="dcterms:W3CDTF">2014-01-02T17:00:34Z</dcterms:created>
  <dcterms:modified xsi:type="dcterms:W3CDTF">2014-07-21T21:54:58Z</dcterms:modified>
  <cp:category>JavaScript, JS, programming;computer programming;software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